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94" r:id="rId3"/>
    <p:sldId id="257" r:id="rId4"/>
    <p:sldId id="278" r:id="rId5"/>
    <p:sldId id="277" r:id="rId6"/>
    <p:sldId id="276" r:id="rId7"/>
    <p:sldId id="275" r:id="rId8"/>
    <p:sldId id="274" r:id="rId9"/>
    <p:sldId id="273" r:id="rId10"/>
    <p:sldId id="272" r:id="rId11"/>
    <p:sldId id="271" r:id="rId12"/>
    <p:sldId id="270" r:id="rId13"/>
    <p:sldId id="269" r:id="rId14"/>
    <p:sldId id="268" r:id="rId15"/>
    <p:sldId id="267" r:id="rId16"/>
    <p:sldId id="265" r:id="rId17"/>
    <p:sldId id="264" r:id="rId18"/>
    <p:sldId id="263" r:id="rId19"/>
    <p:sldId id="266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95" r:id="rId29"/>
    <p:sldId id="287" r:id="rId30"/>
    <p:sldId id="298" r:id="rId31"/>
    <p:sldId id="299" r:id="rId32"/>
    <p:sldId id="301" r:id="rId33"/>
    <p:sldId id="302" r:id="rId34"/>
    <p:sldId id="305" r:id="rId35"/>
    <p:sldId id="306" r:id="rId36"/>
    <p:sldId id="308" r:id="rId37"/>
    <p:sldId id="303" r:id="rId38"/>
    <p:sldId id="307" r:id="rId39"/>
    <p:sldId id="312" r:id="rId40"/>
    <p:sldId id="309" r:id="rId41"/>
    <p:sldId id="313" r:id="rId42"/>
    <p:sldId id="315" r:id="rId43"/>
    <p:sldId id="314" r:id="rId44"/>
    <p:sldId id="293" r:id="rId45"/>
    <p:sldId id="316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17" r:id="rId54"/>
    <p:sldId id="327" r:id="rId55"/>
    <p:sldId id="331" r:id="rId56"/>
    <p:sldId id="330" r:id="rId57"/>
    <p:sldId id="329" r:id="rId58"/>
    <p:sldId id="328" r:id="rId59"/>
    <p:sldId id="332" r:id="rId60"/>
    <p:sldId id="333" r:id="rId61"/>
    <p:sldId id="334" r:id="rId62"/>
    <p:sldId id="340" r:id="rId63"/>
    <p:sldId id="339" r:id="rId64"/>
    <p:sldId id="338" r:id="rId65"/>
    <p:sldId id="337" r:id="rId66"/>
    <p:sldId id="336" r:id="rId67"/>
    <p:sldId id="343" r:id="rId68"/>
    <p:sldId id="347" r:id="rId69"/>
    <p:sldId id="346" r:id="rId70"/>
    <p:sldId id="345" r:id="rId71"/>
    <p:sldId id="344" r:id="rId72"/>
    <p:sldId id="348" r:id="rId73"/>
    <p:sldId id="352" r:id="rId74"/>
    <p:sldId id="356" r:id="rId75"/>
    <p:sldId id="355" r:id="rId76"/>
    <p:sldId id="354" r:id="rId77"/>
    <p:sldId id="353" r:id="rId78"/>
    <p:sldId id="351" r:id="rId79"/>
    <p:sldId id="358" r:id="rId80"/>
    <p:sldId id="357" r:id="rId81"/>
    <p:sldId id="359" r:id="rId8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äyry Matti" initials="HM" lastIdx="1" clrIdx="0">
    <p:extLst>
      <p:ext uri="{19B8F6BF-5375-455C-9EA6-DF929625EA0E}">
        <p15:presenceInfo xmlns:p15="http://schemas.microsoft.com/office/powerpoint/2012/main" userId="S::matti.hayry@aalto.fi::2d62fc53-1d1e-43d5-b925-4f05b007e3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E7"/>
    <a:srgbClr val="DFC3D0"/>
    <a:srgbClr val="FBAFB1"/>
    <a:srgbClr val="E9A0A2"/>
    <a:srgbClr val="DF9999"/>
    <a:srgbClr val="13F5BA"/>
    <a:srgbClr val="DF8785"/>
    <a:srgbClr val="C07371"/>
    <a:srgbClr val="2F528F"/>
    <a:srgbClr val="FFF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9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1D6F-B3B3-4A52-AD1D-1A9E55211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27246-0FD5-4785-811F-EFFD1CE7C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5FD6C-3989-4C58-A5FA-A2489CD65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E7758-742E-49B8-92FF-178CA56E2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1142E-297C-4770-AC56-C0220DA37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77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F0587-B693-4061-A4D6-91ECD888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9E35A-3656-44AA-B203-8E71DE5F7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8D648-2C99-453B-9626-6D2D724C7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DF09F-DAF3-4082-82AC-F0AE350B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A9944-A643-4DDF-9424-F601E8A8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07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6986D-27F9-4718-AEE7-1D981E327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6AD79-4B87-4E8A-AC53-6AEC90466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FF2F1-9DD8-4CB5-A588-B8DCC8F3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5945A-1555-4195-8D2F-79A996E9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65D9-6B70-472C-A2C2-CF2B38FDB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6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DBA2-05D7-40C2-B08E-4EFDB099D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01AAA-9565-4770-B09F-1EAF401F8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17EA4-CFC8-4928-91A3-D7092888F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B6E03-2A6B-4985-9DA8-A8852BA56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6CB77-2909-445C-9070-7A608B25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41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81A26-6523-4646-8BD7-CF7B470DC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CD65C-E8B1-40EF-90B2-1B235877A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44527-F9C2-4286-AFE4-4E521CF9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8E554-83E6-429F-A76C-7E708DD82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5326A-FD33-497D-90FD-E8755473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98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6DE4B-049B-49C2-870C-E2750AA4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3D52D-1C13-4C03-8B22-BBC103791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EB19D-6C12-466C-BBCD-1CCFD385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EF712-B38F-4008-A3CC-B21AB2BC8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A8784-91C2-4A13-8099-7B055045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12E3C-2065-46BC-BE03-5AEA41F8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41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F75DF-A3EF-4E81-8CF5-6B2A72C44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3467F-E56A-4364-96BB-FE57FBD93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C123-1888-4012-A03D-EBED37478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E0AB3-4221-4FBF-BCF0-B497DA94F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0311FB-62E6-44F5-B44F-2B042DAA9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1D582-E267-4EDD-8522-26B38203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A2BF87-8A81-4A23-AF85-D761269B7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DDE562-5B39-4C74-B485-56C31BDF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53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9B0D5-BC57-4292-AF53-0568F30DD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8CBE7-4B14-4691-8A04-105669E1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5B162-5474-4E54-B577-26E02B16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C4EF3-5239-4718-B053-6921A9D2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048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C0FE30-B0E8-4D39-BCE0-E9CD1AB3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E3ADD-8414-4718-BE3A-DBD5EFEE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D5E1E-FDDA-4D30-A15F-AAD3A5423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74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106B-83CB-4926-A844-0D84C479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A0A29-DCF2-4312-80EF-3DF3F13A8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A8355-F3CA-4B7D-A142-50C7C4394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7A4AD-FA5D-4A73-96EA-BB8D509C3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1303B-F7B4-4CFB-9E92-762FB732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E9D6E-A725-4EAD-BF7A-FDDED6DE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241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D2816-F81D-46E3-8148-79695C12C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15173C-A5DA-4D09-BF81-A840AF2A1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9BA3B-1426-4EDF-9268-FE6E2C88D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38627-D465-4289-B95D-D088E501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278B7-6178-4936-AB8D-5B8F7B287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A8E99-B137-4E8B-8CCB-40C673A0A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98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C5ECB6-7E91-42B0-A047-41EB8CEF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7763B-632B-4414-8815-62BF88B59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B37EC-1C64-474C-8B43-D4D638D0A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0CE01-7300-49BA-971B-330B70AC4930}" type="datetimeFigureOut">
              <a:rPr lang="fi-FI" smtClean="0"/>
              <a:t>9.10.2020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E70DB-7BBC-4434-A6B5-9423E5586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EBA9-B12F-4779-B0B0-8DB529579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F5CF6-8962-48CD-A0AB-D531E0E36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936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tiff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11" Type="http://schemas.openxmlformats.org/officeDocument/2006/relationships/image" Target="../media/image24.jpeg"/><Relationship Id="rId5" Type="http://schemas.openxmlformats.org/officeDocument/2006/relationships/image" Target="../media/image18.tiff"/><Relationship Id="rId10" Type="http://schemas.openxmlformats.org/officeDocument/2006/relationships/image" Target="../media/image23.jpeg"/><Relationship Id="rId4" Type="http://schemas.openxmlformats.org/officeDocument/2006/relationships/image" Target="../media/image17.tiff"/><Relationship Id="rId9" Type="http://schemas.openxmlformats.org/officeDocument/2006/relationships/image" Target="../media/image2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etiikka.fi/priorisointiin-ei-ole-hyva-joutua-mutta-pitaisiko-siita-puhua/" TargetMode="External"/><Relationship Id="rId13" Type="http://schemas.openxmlformats.org/officeDocument/2006/relationships/hyperlink" Target="https://etiikka.fi/uusi-normaali-vakiintuuko-moukarivalta/" TargetMode="External"/><Relationship Id="rId3" Type="http://schemas.openxmlformats.org/officeDocument/2006/relationships/hyperlink" Target="https://doi:10.1017/S0963180120000444" TargetMode="External"/><Relationship Id="rId7" Type="http://schemas.openxmlformats.org/officeDocument/2006/relationships/hyperlink" Target="https://etiikka.fi/paatoksenteon-perustelu-liberaalissa-demokratiassa-selittelya-mutta-sille-olisi-paikkansa/" TargetMode="External"/><Relationship Id="rId12" Type="http://schemas.openxmlformats.org/officeDocument/2006/relationships/hyperlink" Target="https://etiikka.fi/kopatia-ja-tasapuolisuus-ilmenevatko-enkelit-vain-poikkeusoloissa/" TargetMode="External"/><Relationship Id="rId2" Type="http://schemas.openxmlformats.org/officeDocument/2006/relationships/hyperlink" Target="https://doi.org/10.1017/S096318012000043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tiikka.fi/filosofialla-voi-todistaa-mita-vain-mutta-myos-lisata-paatoksenteon-lapinakyvyytta/" TargetMode="External"/><Relationship Id="rId11" Type="http://schemas.openxmlformats.org/officeDocument/2006/relationships/hyperlink" Target="https://etiikka.fi/vain-parhaat-taytteet-tasapuolisten-neuvonantajien-calzone/" TargetMode="External"/><Relationship Id="rId5" Type="http://schemas.openxmlformats.org/officeDocument/2006/relationships/hyperlink" Target="https://etiikka.fi/covid-19-pandemia-kriisijohtajuus-voisi-olla-etiikkaviestintaa/" TargetMode="External"/><Relationship Id="rId15" Type="http://schemas.openxmlformats.org/officeDocument/2006/relationships/hyperlink" Target="https://etiikka.fi/koronasolidaarisuuden-kahdet-kasvot/" TargetMode="External"/><Relationship Id="rId10" Type="http://schemas.openxmlformats.org/officeDocument/2006/relationships/hyperlink" Target="https://etiikka.fi/tasapuolisten-neuvonantajien-tulevaisuus-onko-viela-toivoa/" TargetMode="External"/><Relationship Id="rId4" Type="http://schemas.openxmlformats.org/officeDocument/2006/relationships/hyperlink" Target="https://etiikka.fi/bioetiikka/covid-19-pandemia-kuukausi-bioetiikkaa-suomessa/" TargetMode="External"/><Relationship Id="rId9" Type="http://schemas.openxmlformats.org/officeDocument/2006/relationships/hyperlink" Target="https://etiikka.fi/pandemian-jalkeen-tuhon-tie-vai-jarki-kateen/" TargetMode="External"/><Relationship Id="rId14" Type="http://schemas.openxmlformats.org/officeDocument/2006/relationships/hyperlink" Target="https://etiikka.fi/kasvomaskien-kayttoa-julkisissa-tiloissa-tulisi-suositella/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584E6C-8C39-B54C-9FB0-A24DA04CF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5862"/>
            <a:ext cx="12191997" cy="81066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CC97B3-0273-F745-B3CE-724B5A6E08F8}"/>
              </a:ext>
            </a:extLst>
          </p:cNvPr>
          <p:cNvSpPr/>
          <p:nvPr/>
        </p:nvSpPr>
        <p:spPr>
          <a:xfrm>
            <a:off x="0" y="107825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 dirty="0">
                <a:solidFill>
                  <a:schemeClr val="bg1"/>
                </a:solidFill>
              </a:rPr>
              <a:t>Voisiko kriisijohtaminen olla etiikkaviestintää?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FC84E0-15EC-9C46-AE0D-4970DEDE8323}"/>
              </a:ext>
            </a:extLst>
          </p:cNvPr>
          <p:cNvSpPr/>
          <p:nvPr/>
        </p:nvSpPr>
        <p:spPr>
          <a:xfrm>
            <a:off x="0" y="5643562"/>
            <a:ext cx="12191997" cy="88633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Matti Häyry</a:t>
            </a:r>
          </a:p>
          <a:p>
            <a:pPr algn="ctr"/>
            <a:endParaRPr lang="fi-FI" sz="300" b="1" dirty="0">
              <a:solidFill>
                <a:schemeClr val="bg1"/>
              </a:solidFill>
            </a:endParaRP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Aalto-yliopiston kauppakorkeakoulu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502F45-25F3-894D-BDC6-EBED67AFE3FF}"/>
              </a:ext>
            </a:extLst>
          </p:cNvPr>
          <p:cNvSpPr/>
          <p:nvPr/>
        </p:nvSpPr>
        <p:spPr>
          <a:xfrm>
            <a:off x="0" y="6421719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ETENE-kesäseminaari – Hanasaari, Espoo – torstai 20.8. 2020</a:t>
            </a:r>
          </a:p>
        </p:txBody>
      </p:sp>
    </p:spTree>
    <p:extLst>
      <p:ext uri="{BB962C8B-B14F-4D97-AF65-F5344CB8AC3E}">
        <p14:creationId xmlns:p14="http://schemas.microsoft.com/office/powerpoint/2010/main" val="7567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</p:spTree>
    <p:extLst>
      <p:ext uri="{BB962C8B-B14F-4D97-AF65-F5344CB8AC3E}">
        <p14:creationId xmlns:p14="http://schemas.microsoft.com/office/powerpoint/2010/main" val="304342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1734-F9A6-428E-85DA-9557AF6BC159}"/>
              </a:ext>
            </a:extLst>
          </p:cNvPr>
          <p:cNvSpPr/>
          <p:nvPr/>
        </p:nvSpPr>
        <p:spPr>
          <a:xfrm>
            <a:off x="1" y="171461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“Emme tiedä valintojemme seurauksia tästä ikuisuuteen, joten tekoutilitaris-tiset päätökset ovat mahdottomia.”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Roskaa! Ihan hyvin nähdään, että: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Tartuntariski vähenee (+)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Oppimistulos heikkenee (-)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Ellei tehdä vähän lisätöitä… ( ≈ ? 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6EFF9-1FFE-4591-966B-F59B90B8145E}"/>
              </a:ext>
            </a:extLst>
          </p:cNvPr>
          <p:cNvSpPr/>
          <p:nvPr/>
        </p:nvSpPr>
        <p:spPr>
          <a:xfrm>
            <a:off x="330200" y="318905"/>
            <a:ext cx="277254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Aloitin tästä kulmasta saadakseni kuvan faktoista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</p:spTree>
    <p:extLst>
      <p:ext uri="{BB962C8B-B14F-4D97-AF65-F5344CB8AC3E}">
        <p14:creationId xmlns:p14="http://schemas.microsoft.com/office/powerpoint/2010/main" val="116494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1734-F9A6-428E-85DA-9557AF6BC159}"/>
              </a:ext>
            </a:extLst>
          </p:cNvPr>
          <p:cNvSpPr/>
          <p:nvPr/>
        </p:nvSpPr>
        <p:spPr>
          <a:xfrm>
            <a:off x="1" y="171461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“Emme tiedä valintojemme seurauksia tästä ikuisuuteen, joten tekoutilitaris-tiset päätökset ovat mahdottomia.”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Roskaa! Ihan hyvin nähdään, että: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Tartuntariski vähenee (+)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Oppimistulos heikkenee (-)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Ellei tehdä vähän lisätöitä… ( ≈ ? 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2ACCE-EC9C-4ED6-9E6D-FE1305B5203A}"/>
              </a:ext>
            </a:extLst>
          </p:cNvPr>
          <p:cNvSpPr/>
          <p:nvPr/>
        </p:nvSpPr>
        <p:spPr>
          <a:xfrm>
            <a:off x="4576762" y="1733665"/>
            <a:ext cx="30384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Mitä sääntöä käytettäisiin?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Osoittautui ratkaisevaksi</a:t>
            </a: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F43515F4-BB2F-42EC-A605-99E9DD2E7B60}"/>
              </a:ext>
            </a:extLst>
          </p:cNvPr>
          <p:cNvSpPr/>
          <p:nvPr/>
        </p:nvSpPr>
        <p:spPr>
          <a:xfrm>
            <a:off x="3714750" y="738303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6EFF9-1FFE-4591-966B-F59B90B8145E}"/>
              </a:ext>
            </a:extLst>
          </p:cNvPr>
          <p:cNvSpPr/>
          <p:nvPr/>
        </p:nvSpPr>
        <p:spPr>
          <a:xfrm>
            <a:off x="330200" y="318905"/>
            <a:ext cx="277254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Aloitin tästä kulmasta saadakseni kuvan faktoista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D58FC4-2FB3-454E-88D1-77771F16A5C7}"/>
              </a:ext>
            </a:extLst>
          </p:cNvPr>
          <p:cNvSpPr/>
          <p:nvPr/>
        </p:nvSpPr>
        <p:spPr>
          <a:xfrm>
            <a:off x="4586915" y="662345"/>
            <a:ext cx="3038476" cy="41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   ohitin tämän ensin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</p:spTree>
    <p:extLst>
      <p:ext uri="{BB962C8B-B14F-4D97-AF65-F5344CB8AC3E}">
        <p14:creationId xmlns:p14="http://schemas.microsoft.com/office/powerpoint/2010/main" val="33924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1734-F9A6-428E-85DA-9557AF6BC159}"/>
              </a:ext>
            </a:extLst>
          </p:cNvPr>
          <p:cNvSpPr/>
          <p:nvPr/>
        </p:nvSpPr>
        <p:spPr>
          <a:xfrm>
            <a:off x="1" y="171461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“Emme tiedä valintojemme seurauksia tästä ikuisuuteen, joten tekoutilitaris-tiset päätökset ovat mahdottomia.”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Roskaa! Ihan hyvin nähdään, että: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Tartuntariski vähenee (+)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Oppimistulos heikkenee (-)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Ellei tehdä vähän lisätöitä… ( ≈ ? 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2ACCE-EC9C-4ED6-9E6D-FE1305B5203A}"/>
              </a:ext>
            </a:extLst>
          </p:cNvPr>
          <p:cNvSpPr/>
          <p:nvPr/>
        </p:nvSpPr>
        <p:spPr>
          <a:xfrm>
            <a:off x="4576762" y="1733665"/>
            <a:ext cx="30384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Mitä sääntöä käytettäisiin?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Osoittautui ratkaisevaksi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C9C61-6F68-4EBD-9B9B-298B9E988FFC}"/>
              </a:ext>
            </a:extLst>
          </p:cNvPr>
          <p:cNvSpPr/>
          <p:nvPr/>
        </p:nvSpPr>
        <p:spPr>
          <a:xfrm>
            <a:off x="7962898" y="173366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oli sekava ja muuttui koko ajan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Kumpikaan ratkaisu ei ollut kielletty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tiukkeni koko ajan, joten erehdys varovaisuuden suuntaan ehkä parempi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Mutta varovaisuus minkä suhteen?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Tartuntojen?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Oppimistuloksen?</a:t>
            </a: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F43515F4-BB2F-42EC-A605-99E9DD2E7B60}"/>
              </a:ext>
            </a:extLst>
          </p:cNvPr>
          <p:cNvSpPr/>
          <p:nvPr/>
        </p:nvSpPr>
        <p:spPr>
          <a:xfrm>
            <a:off x="3714750" y="738303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8F68BFBD-C960-4BFF-90AF-064160D5D71D}"/>
              </a:ext>
            </a:extLst>
          </p:cNvPr>
          <p:cNvSpPr/>
          <p:nvPr/>
        </p:nvSpPr>
        <p:spPr>
          <a:xfrm>
            <a:off x="7204710" y="735254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6EFF9-1FFE-4591-966B-F59B90B8145E}"/>
              </a:ext>
            </a:extLst>
          </p:cNvPr>
          <p:cNvSpPr/>
          <p:nvPr/>
        </p:nvSpPr>
        <p:spPr>
          <a:xfrm>
            <a:off x="330200" y="318905"/>
            <a:ext cx="277254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Aloitin tästä kulmasta saadakseni kuvan faktoista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D58FC4-2FB3-454E-88D1-77771F16A5C7}"/>
              </a:ext>
            </a:extLst>
          </p:cNvPr>
          <p:cNvSpPr/>
          <p:nvPr/>
        </p:nvSpPr>
        <p:spPr>
          <a:xfrm>
            <a:off x="4586915" y="662345"/>
            <a:ext cx="3038476" cy="41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   ohitin tämän ensin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B5F214-AD28-4A6B-AD4E-18D020C89917}"/>
              </a:ext>
            </a:extLst>
          </p:cNvPr>
          <p:cNvSpPr/>
          <p:nvPr/>
        </p:nvSpPr>
        <p:spPr>
          <a:xfrm>
            <a:off x="8844369" y="352027"/>
            <a:ext cx="3123853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mietin tätä sen verran, että ihan laittomuuksiin ei mentäisi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</p:spTree>
    <p:extLst>
      <p:ext uri="{BB962C8B-B14F-4D97-AF65-F5344CB8AC3E}">
        <p14:creationId xmlns:p14="http://schemas.microsoft.com/office/powerpoint/2010/main" val="107431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0C6FA792-9C48-40B0-BBF4-A4C80B8E0BE6}"/>
              </a:ext>
            </a:extLst>
          </p:cNvPr>
          <p:cNvSpPr/>
          <p:nvPr/>
        </p:nvSpPr>
        <p:spPr>
          <a:xfrm>
            <a:off x="11065382" y="1405049"/>
            <a:ext cx="428626" cy="4466467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1734-F9A6-428E-85DA-9557AF6BC159}"/>
              </a:ext>
            </a:extLst>
          </p:cNvPr>
          <p:cNvSpPr/>
          <p:nvPr/>
        </p:nvSpPr>
        <p:spPr>
          <a:xfrm>
            <a:off x="1" y="171461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“Emme tiedä valintojemme seurauksia tästä ikuisuuteen, joten tekoutilitaris-tiset päätökset ovat mahdottomia.”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Roskaa! Ihan hyvin nähdään, että: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Tartuntariski vähenee (+)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Oppimistulos heikkenee (-)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Ellei tehdä vähän lisätöitä… ( ≈ ? 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2ACCE-EC9C-4ED6-9E6D-FE1305B5203A}"/>
              </a:ext>
            </a:extLst>
          </p:cNvPr>
          <p:cNvSpPr/>
          <p:nvPr/>
        </p:nvSpPr>
        <p:spPr>
          <a:xfrm>
            <a:off x="4576762" y="1733665"/>
            <a:ext cx="30384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Mitä sääntöä käytettäisiin?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Osoittautui ratkaisevaksi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C9C61-6F68-4EBD-9B9B-298B9E988FFC}"/>
              </a:ext>
            </a:extLst>
          </p:cNvPr>
          <p:cNvSpPr/>
          <p:nvPr/>
        </p:nvSpPr>
        <p:spPr>
          <a:xfrm>
            <a:off x="7962898" y="173366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oli sekava ja muuttui koko ajan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Kumpikaan ratkaisu ei ollut kielletty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tiukkeni koko ajan, joten erehdys varovaisuuden suuntaan ehkä parempi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Mutta varovaisuus minkä suhteen?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Tartuntojen?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Oppimistuloksen?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347DD9-7AB7-480B-8BD7-786D6796BA34}"/>
              </a:ext>
            </a:extLst>
          </p:cNvPr>
          <p:cNvSpPr/>
          <p:nvPr/>
        </p:nvSpPr>
        <p:spPr>
          <a:xfrm>
            <a:off x="7962900" y="3848216"/>
            <a:ext cx="4229100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“Ihmisyyden kunnioittaminen pää-määränä” asettaa terveyden sekä oppimisen että lisätyön edelle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Sääntöä edelleen etsitään, mahdolli-simman monelle hyväksyttävää</a:t>
            </a: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F43515F4-BB2F-42EC-A605-99E9DD2E7B60}"/>
              </a:ext>
            </a:extLst>
          </p:cNvPr>
          <p:cNvSpPr/>
          <p:nvPr/>
        </p:nvSpPr>
        <p:spPr>
          <a:xfrm>
            <a:off x="3714750" y="738303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8F68BFBD-C960-4BFF-90AF-064160D5D71D}"/>
              </a:ext>
            </a:extLst>
          </p:cNvPr>
          <p:cNvSpPr/>
          <p:nvPr/>
        </p:nvSpPr>
        <p:spPr>
          <a:xfrm>
            <a:off x="7204710" y="735254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6EFF9-1FFE-4591-966B-F59B90B8145E}"/>
              </a:ext>
            </a:extLst>
          </p:cNvPr>
          <p:cNvSpPr/>
          <p:nvPr/>
        </p:nvSpPr>
        <p:spPr>
          <a:xfrm>
            <a:off x="330200" y="318905"/>
            <a:ext cx="277254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Aloitin tästä kulmasta saadakseni kuvan faktoista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D58FC4-2FB3-454E-88D1-77771F16A5C7}"/>
              </a:ext>
            </a:extLst>
          </p:cNvPr>
          <p:cNvSpPr/>
          <p:nvPr/>
        </p:nvSpPr>
        <p:spPr>
          <a:xfrm>
            <a:off x="4586915" y="662345"/>
            <a:ext cx="3038476" cy="41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   ohitin tämän ensin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C9BF52-22F4-447F-932D-2CE7C66D2173}"/>
              </a:ext>
            </a:extLst>
          </p:cNvPr>
          <p:cNvCxnSpPr>
            <a:cxnSpLocks/>
          </p:cNvCxnSpPr>
          <p:nvPr/>
        </p:nvCxnSpPr>
        <p:spPr>
          <a:xfrm>
            <a:off x="8391383" y="3857932"/>
            <a:ext cx="3024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0B5F214-AD28-4A6B-AD4E-18D020C89917}"/>
              </a:ext>
            </a:extLst>
          </p:cNvPr>
          <p:cNvSpPr/>
          <p:nvPr/>
        </p:nvSpPr>
        <p:spPr>
          <a:xfrm>
            <a:off x="8844369" y="352027"/>
            <a:ext cx="3123853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mietin tätä sen verran, että ihan laittomuuksiin ei mentäisi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665883-C4F5-41EB-876C-1EF2CB49A36A}"/>
              </a:ext>
            </a:extLst>
          </p:cNvPr>
          <p:cNvSpPr/>
          <p:nvPr/>
        </p:nvSpPr>
        <p:spPr>
          <a:xfrm>
            <a:off x="8414797" y="6062775"/>
            <a:ext cx="3669174" cy="800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tykästyin tähän ja aloin ajatella, että nyt tarvitaan vain se hyvä sääntö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</p:spTree>
    <p:extLst>
      <p:ext uri="{BB962C8B-B14F-4D97-AF65-F5344CB8AC3E}">
        <p14:creationId xmlns:p14="http://schemas.microsoft.com/office/powerpoint/2010/main" val="3139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0C6FA792-9C48-40B0-BBF4-A4C80B8E0BE6}"/>
              </a:ext>
            </a:extLst>
          </p:cNvPr>
          <p:cNvSpPr/>
          <p:nvPr/>
        </p:nvSpPr>
        <p:spPr>
          <a:xfrm>
            <a:off x="11065382" y="1405049"/>
            <a:ext cx="428626" cy="4466467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1734-F9A6-428E-85DA-9557AF6BC159}"/>
              </a:ext>
            </a:extLst>
          </p:cNvPr>
          <p:cNvSpPr/>
          <p:nvPr/>
        </p:nvSpPr>
        <p:spPr>
          <a:xfrm>
            <a:off x="1" y="171461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“Emme tiedä valintojemme seurauksia tästä ikuisuuteen, joten tekoutilitaris-tiset päätökset ovat mahdottomia.”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Roskaa! Ihan hyvin nähdään, että: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Tartuntariski vähenee (+)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Oppimistulos heikkenee (-)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Ellei tehdä vähän lisätöitä… ( ≈ ? 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2ACCE-EC9C-4ED6-9E6D-FE1305B5203A}"/>
              </a:ext>
            </a:extLst>
          </p:cNvPr>
          <p:cNvSpPr/>
          <p:nvPr/>
        </p:nvSpPr>
        <p:spPr>
          <a:xfrm>
            <a:off x="4576762" y="1733665"/>
            <a:ext cx="30384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Mitä sääntöä käytettäisiin?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Osoittautui ratkaisevaksi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C9C61-6F68-4EBD-9B9B-298B9E988FFC}"/>
              </a:ext>
            </a:extLst>
          </p:cNvPr>
          <p:cNvSpPr/>
          <p:nvPr/>
        </p:nvSpPr>
        <p:spPr>
          <a:xfrm>
            <a:off x="7962898" y="173366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oli sekava ja muuttui koko ajan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Kumpikaan ratkaisu ei ollut kielletty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tiukkeni koko ajan, joten erehdys varovaisuuden suuntaan ehkä parempi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Mutta varovaisuus minkä suhteen?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Tartuntojen?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Oppimistuloksen?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347DD9-7AB7-480B-8BD7-786D6796BA34}"/>
              </a:ext>
            </a:extLst>
          </p:cNvPr>
          <p:cNvSpPr/>
          <p:nvPr/>
        </p:nvSpPr>
        <p:spPr>
          <a:xfrm>
            <a:off x="7962900" y="3848216"/>
            <a:ext cx="4229100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“Ihmisyyden kunnioittaminen pää-määränä” asettaa terveyden sekä oppimisen että lisätyön edelle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Sääntöä edelleen etsitään, mahdolli-simman monelle hyväksyttävää</a:t>
            </a: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F43515F4-BB2F-42EC-A605-99E9DD2E7B60}"/>
              </a:ext>
            </a:extLst>
          </p:cNvPr>
          <p:cNvSpPr/>
          <p:nvPr/>
        </p:nvSpPr>
        <p:spPr>
          <a:xfrm>
            <a:off x="3714750" y="738303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8F68BFBD-C960-4BFF-90AF-064160D5D71D}"/>
              </a:ext>
            </a:extLst>
          </p:cNvPr>
          <p:cNvSpPr/>
          <p:nvPr/>
        </p:nvSpPr>
        <p:spPr>
          <a:xfrm>
            <a:off x="7204710" y="735254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73965729-8739-4675-8B70-8901147D0CB8}"/>
              </a:ext>
            </a:extLst>
          </p:cNvPr>
          <p:cNvSpPr/>
          <p:nvPr/>
        </p:nvSpPr>
        <p:spPr>
          <a:xfrm rot="10800000">
            <a:off x="7204710" y="6104881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800589-4058-425D-97F0-A715CAD820A4}"/>
              </a:ext>
            </a:extLst>
          </p:cNvPr>
          <p:cNvSpPr/>
          <p:nvPr/>
        </p:nvSpPr>
        <p:spPr>
          <a:xfrm>
            <a:off x="4576762" y="4417621"/>
            <a:ext cx="3104198" cy="955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Kun terveys ja hyvinvointi ovat uhattuina, useimmat muut arvot voi sivuuttaa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6EFF9-1FFE-4591-966B-F59B90B8145E}"/>
              </a:ext>
            </a:extLst>
          </p:cNvPr>
          <p:cNvSpPr/>
          <p:nvPr/>
        </p:nvSpPr>
        <p:spPr>
          <a:xfrm>
            <a:off x="330200" y="318905"/>
            <a:ext cx="277254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Aloitin tästä kulmasta saadakseni kuvan faktoista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D58FC4-2FB3-454E-88D1-77771F16A5C7}"/>
              </a:ext>
            </a:extLst>
          </p:cNvPr>
          <p:cNvSpPr/>
          <p:nvPr/>
        </p:nvSpPr>
        <p:spPr>
          <a:xfrm>
            <a:off x="4586915" y="662345"/>
            <a:ext cx="3038476" cy="41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   ohitin tämän ensin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C9BF52-22F4-447F-932D-2CE7C66D2173}"/>
              </a:ext>
            </a:extLst>
          </p:cNvPr>
          <p:cNvCxnSpPr>
            <a:cxnSpLocks/>
          </p:cNvCxnSpPr>
          <p:nvPr/>
        </p:nvCxnSpPr>
        <p:spPr>
          <a:xfrm>
            <a:off x="8391383" y="3857932"/>
            <a:ext cx="3024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0B5F214-AD28-4A6B-AD4E-18D020C89917}"/>
              </a:ext>
            </a:extLst>
          </p:cNvPr>
          <p:cNvSpPr/>
          <p:nvPr/>
        </p:nvSpPr>
        <p:spPr>
          <a:xfrm>
            <a:off x="8844369" y="352027"/>
            <a:ext cx="3123853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mietin tätä sen verran, että ihan laittomuuksiin ei mentäisi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665883-C4F5-41EB-876C-1EF2CB49A36A}"/>
              </a:ext>
            </a:extLst>
          </p:cNvPr>
          <p:cNvSpPr/>
          <p:nvPr/>
        </p:nvSpPr>
        <p:spPr>
          <a:xfrm>
            <a:off x="8414797" y="6062775"/>
            <a:ext cx="3669174" cy="800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tykästyin tähän ja aloin ajatella, että nyt tarvitaan vain se hyvä sääntö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9BAF21-D28F-4C49-844D-BE123B0AD9E8}"/>
              </a:ext>
            </a:extLst>
          </p:cNvPr>
          <p:cNvSpPr/>
          <p:nvPr/>
        </p:nvSpPr>
        <p:spPr>
          <a:xfrm>
            <a:off x="4505666" y="6057374"/>
            <a:ext cx="3388241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kävin täällä toteamassa,</a:t>
            </a:r>
          </a:p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että elämä ja terveys rulettavat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</p:spTree>
    <p:extLst>
      <p:ext uri="{BB962C8B-B14F-4D97-AF65-F5344CB8AC3E}">
        <p14:creationId xmlns:p14="http://schemas.microsoft.com/office/powerpoint/2010/main" val="244264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5F1FAD-7CFC-4F88-9485-B03000BE643E}"/>
              </a:ext>
            </a:extLst>
          </p:cNvPr>
          <p:cNvSpPr/>
          <p:nvPr/>
        </p:nvSpPr>
        <p:spPr>
          <a:xfrm>
            <a:off x="-1" y="3873173"/>
            <a:ext cx="4543171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Kultainen keskitie ääripäiden välillä?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Esim. kriisiaikojen reaktiot: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paljon: Panikoi, lopeta kurssi?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vähän: Tapahtuu mitä tapahtuu?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Keskitie: Oikea.  =  Eli mitä?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0C6FA792-9C48-40B0-BBF4-A4C80B8E0BE6}"/>
              </a:ext>
            </a:extLst>
          </p:cNvPr>
          <p:cNvSpPr/>
          <p:nvPr/>
        </p:nvSpPr>
        <p:spPr>
          <a:xfrm>
            <a:off x="11065382" y="1405049"/>
            <a:ext cx="428626" cy="4466467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1734-F9A6-428E-85DA-9557AF6BC159}"/>
              </a:ext>
            </a:extLst>
          </p:cNvPr>
          <p:cNvSpPr/>
          <p:nvPr/>
        </p:nvSpPr>
        <p:spPr>
          <a:xfrm>
            <a:off x="1" y="171461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“Emme tiedä valintojemme seurauksia tästä ikuisuuteen, joten tekoutilitaris-tiset päätökset ovat mahdottomia.”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Roskaa! Ihan hyvin nähdään, että: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Tartuntariski vähenee (+)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Oppimistulos heikkenee (-)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Ellei tehdä vähän lisätöitä… ( ≈ ? 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2ACCE-EC9C-4ED6-9E6D-FE1305B5203A}"/>
              </a:ext>
            </a:extLst>
          </p:cNvPr>
          <p:cNvSpPr/>
          <p:nvPr/>
        </p:nvSpPr>
        <p:spPr>
          <a:xfrm>
            <a:off x="4576762" y="1733665"/>
            <a:ext cx="30384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Mitä sääntöä käytettäisiin?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Osoittautui ratkaisevaksi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C9C61-6F68-4EBD-9B9B-298B9E988FFC}"/>
              </a:ext>
            </a:extLst>
          </p:cNvPr>
          <p:cNvSpPr/>
          <p:nvPr/>
        </p:nvSpPr>
        <p:spPr>
          <a:xfrm>
            <a:off x="7962898" y="173366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oli sekava ja muuttui koko ajan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Kumpikaan ratkaisu ei ollut kielletty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tiukkeni koko ajan, joten erehdys varovaisuuden suuntaan ehkä parempi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Mutta varovaisuus minkä suhteen?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Tartuntojen?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Oppimistuloksen?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347DD9-7AB7-480B-8BD7-786D6796BA34}"/>
              </a:ext>
            </a:extLst>
          </p:cNvPr>
          <p:cNvSpPr/>
          <p:nvPr/>
        </p:nvSpPr>
        <p:spPr>
          <a:xfrm>
            <a:off x="7962900" y="3848216"/>
            <a:ext cx="4229100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“Ihmisyyden kunnioittaminen pää-määränä” asettaa terveyden sekä oppimisen että lisätyön edelle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Sääntöä edelleen etsitään, mahdolli-simman monelle hyväksyttävää</a:t>
            </a: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F43515F4-BB2F-42EC-A605-99E9DD2E7B60}"/>
              </a:ext>
            </a:extLst>
          </p:cNvPr>
          <p:cNvSpPr/>
          <p:nvPr/>
        </p:nvSpPr>
        <p:spPr>
          <a:xfrm>
            <a:off x="3714750" y="738303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8F68BFBD-C960-4BFF-90AF-064160D5D71D}"/>
              </a:ext>
            </a:extLst>
          </p:cNvPr>
          <p:cNvSpPr/>
          <p:nvPr/>
        </p:nvSpPr>
        <p:spPr>
          <a:xfrm>
            <a:off x="7204710" y="735254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73965729-8739-4675-8B70-8901147D0CB8}"/>
              </a:ext>
            </a:extLst>
          </p:cNvPr>
          <p:cNvSpPr/>
          <p:nvPr/>
        </p:nvSpPr>
        <p:spPr>
          <a:xfrm rot="10800000">
            <a:off x="7204710" y="6104881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DDD20AF2-0155-4583-BFF9-77182FF87A30}"/>
              </a:ext>
            </a:extLst>
          </p:cNvPr>
          <p:cNvSpPr/>
          <p:nvPr/>
        </p:nvSpPr>
        <p:spPr>
          <a:xfrm rot="10800000">
            <a:off x="3714750" y="6118406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800589-4058-425D-97F0-A715CAD820A4}"/>
              </a:ext>
            </a:extLst>
          </p:cNvPr>
          <p:cNvSpPr/>
          <p:nvPr/>
        </p:nvSpPr>
        <p:spPr>
          <a:xfrm>
            <a:off x="4576762" y="4417621"/>
            <a:ext cx="3104198" cy="955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Kun terveys ja hyvinvointi ovat uhattuina, useimmat muut arvot voi sivuuttaa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6EFF9-1FFE-4591-966B-F59B90B8145E}"/>
              </a:ext>
            </a:extLst>
          </p:cNvPr>
          <p:cNvSpPr/>
          <p:nvPr/>
        </p:nvSpPr>
        <p:spPr>
          <a:xfrm>
            <a:off x="330200" y="318905"/>
            <a:ext cx="277254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Aloitin tästä kulmasta saadakseni kuvan faktoista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D58FC4-2FB3-454E-88D1-77771F16A5C7}"/>
              </a:ext>
            </a:extLst>
          </p:cNvPr>
          <p:cNvSpPr/>
          <p:nvPr/>
        </p:nvSpPr>
        <p:spPr>
          <a:xfrm>
            <a:off x="4586915" y="662345"/>
            <a:ext cx="3038476" cy="41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   ohitin tämän ensin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60AD45-0EDE-4617-8203-E73B27F9CE82}"/>
              </a:ext>
            </a:extLst>
          </p:cNvPr>
          <p:cNvCxnSpPr>
            <a:cxnSpLocks/>
          </p:cNvCxnSpPr>
          <p:nvPr/>
        </p:nvCxnSpPr>
        <p:spPr>
          <a:xfrm>
            <a:off x="876975" y="3857840"/>
            <a:ext cx="3240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C9BF52-22F4-447F-932D-2CE7C66D2173}"/>
              </a:ext>
            </a:extLst>
          </p:cNvPr>
          <p:cNvCxnSpPr>
            <a:cxnSpLocks/>
          </p:cNvCxnSpPr>
          <p:nvPr/>
        </p:nvCxnSpPr>
        <p:spPr>
          <a:xfrm>
            <a:off x="8391383" y="3857932"/>
            <a:ext cx="3024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0B5F214-AD28-4A6B-AD4E-18D020C89917}"/>
              </a:ext>
            </a:extLst>
          </p:cNvPr>
          <p:cNvSpPr/>
          <p:nvPr/>
        </p:nvSpPr>
        <p:spPr>
          <a:xfrm>
            <a:off x="8844369" y="352027"/>
            <a:ext cx="3123853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mietin tätä sen verran, että ihan laittomuuksiin ei mentäisi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665883-C4F5-41EB-876C-1EF2CB49A36A}"/>
              </a:ext>
            </a:extLst>
          </p:cNvPr>
          <p:cNvSpPr/>
          <p:nvPr/>
        </p:nvSpPr>
        <p:spPr>
          <a:xfrm>
            <a:off x="8414797" y="6062775"/>
            <a:ext cx="3669174" cy="800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tykästyin tähän ja aloin ajatella, että nyt tarvitaan vain se hyvä sääntö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9BAF21-D28F-4C49-844D-BE123B0AD9E8}"/>
              </a:ext>
            </a:extLst>
          </p:cNvPr>
          <p:cNvSpPr/>
          <p:nvPr/>
        </p:nvSpPr>
        <p:spPr>
          <a:xfrm>
            <a:off x="4505666" y="6057374"/>
            <a:ext cx="3388241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kävin täällä toteamassa,</a:t>
            </a:r>
          </a:p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että elämä ja terveys rulettavat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96A894-D96A-4755-9382-3BC6014B5177}"/>
              </a:ext>
            </a:extLst>
          </p:cNvPr>
          <p:cNvSpPr/>
          <p:nvPr/>
        </p:nvSpPr>
        <p:spPr>
          <a:xfrm>
            <a:off x="330200" y="6053253"/>
            <a:ext cx="3117172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ja täällä varmistamassa, että äärimmäisyydet eivät auta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</p:spTree>
    <p:extLst>
      <p:ext uri="{BB962C8B-B14F-4D97-AF65-F5344CB8AC3E}">
        <p14:creationId xmlns:p14="http://schemas.microsoft.com/office/powerpoint/2010/main" val="244340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5F1FAD-7CFC-4F88-9485-B03000BE643E}"/>
              </a:ext>
            </a:extLst>
          </p:cNvPr>
          <p:cNvSpPr/>
          <p:nvPr/>
        </p:nvSpPr>
        <p:spPr>
          <a:xfrm>
            <a:off x="-1" y="3873173"/>
            <a:ext cx="4543171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Kultainen keskitie ääripäiden välillä?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Esim. kriisiaikojen reaktiot: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paljon: Panikoi, lopeta kurssi?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vähän: Tapahtuu mitä tapahtuu?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Keskitie: Oikea.  =  Eli mitä?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0C6FA792-9C48-40B0-BBF4-A4C80B8E0BE6}"/>
              </a:ext>
            </a:extLst>
          </p:cNvPr>
          <p:cNvSpPr/>
          <p:nvPr/>
        </p:nvSpPr>
        <p:spPr>
          <a:xfrm>
            <a:off x="11065382" y="1405049"/>
            <a:ext cx="428626" cy="4466467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1734-F9A6-428E-85DA-9557AF6BC159}"/>
              </a:ext>
            </a:extLst>
          </p:cNvPr>
          <p:cNvSpPr/>
          <p:nvPr/>
        </p:nvSpPr>
        <p:spPr>
          <a:xfrm>
            <a:off x="1" y="171461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“Emme tiedä valintojemme seurauksia tästä ikuisuuteen, joten tekoutilitaris-tiset päätökset ovat mahdottomia.”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Roskaa! Ihan hyvin nähdään, että: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Tartuntariski vähenee (+)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Oppimistulos heikkenee (-)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Ellei tehdä vähän lisätöitä… ( ≈ ? 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2ACCE-EC9C-4ED6-9E6D-FE1305B5203A}"/>
              </a:ext>
            </a:extLst>
          </p:cNvPr>
          <p:cNvSpPr/>
          <p:nvPr/>
        </p:nvSpPr>
        <p:spPr>
          <a:xfrm>
            <a:off x="4576762" y="1733665"/>
            <a:ext cx="30384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Mitä sääntöä käytettäisiin?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Osoittautui ratkaisevaksi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C9C61-6F68-4EBD-9B9B-298B9E988FFC}"/>
              </a:ext>
            </a:extLst>
          </p:cNvPr>
          <p:cNvSpPr/>
          <p:nvPr/>
        </p:nvSpPr>
        <p:spPr>
          <a:xfrm>
            <a:off x="7962898" y="173366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oli sekava ja muuttui koko ajan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Kumpikaan ratkaisu ei ollut kielletty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tiukkeni koko ajan, joten erehdys varovaisuuden suuntaan ehkä parempi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Mutta varovaisuus minkä suhteen?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Tartuntojen?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Oppimistuloksen?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347DD9-7AB7-480B-8BD7-786D6796BA34}"/>
              </a:ext>
            </a:extLst>
          </p:cNvPr>
          <p:cNvSpPr/>
          <p:nvPr/>
        </p:nvSpPr>
        <p:spPr>
          <a:xfrm>
            <a:off x="7962900" y="3848216"/>
            <a:ext cx="4229100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“Ihmisyyden kunnioittaminen pää-määränä” asettaa terveyden sekä oppimisen että lisätyön edelle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Sääntöä edelleen etsitään, mahdolli-simman monelle hyväksyttävää</a:t>
            </a: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F43515F4-BB2F-42EC-A605-99E9DD2E7B60}"/>
              </a:ext>
            </a:extLst>
          </p:cNvPr>
          <p:cNvSpPr/>
          <p:nvPr/>
        </p:nvSpPr>
        <p:spPr>
          <a:xfrm>
            <a:off x="3714750" y="738303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8F68BFBD-C960-4BFF-90AF-064160D5D71D}"/>
              </a:ext>
            </a:extLst>
          </p:cNvPr>
          <p:cNvSpPr/>
          <p:nvPr/>
        </p:nvSpPr>
        <p:spPr>
          <a:xfrm>
            <a:off x="7204710" y="735254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73965729-8739-4675-8B70-8901147D0CB8}"/>
              </a:ext>
            </a:extLst>
          </p:cNvPr>
          <p:cNvSpPr/>
          <p:nvPr/>
        </p:nvSpPr>
        <p:spPr>
          <a:xfrm rot="10800000">
            <a:off x="7204710" y="6104881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DDD20AF2-0155-4583-BFF9-77182FF87A30}"/>
              </a:ext>
            </a:extLst>
          </p:cNvPr>
          <p:cNvSpPr/>
          <p:nvPr/>
        </p:nvSpPr>
        <p:spPr>
          <a:xfrm rot="10800000">
            <a:off x="3714750" y="6118406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800589-4058-425D-97F0-A715CAD820A4}"/>
              </a:ext>
            </a:extLst>
          </p:cNvPr>
          <p:cNvSpPr/>
          <p:nvPr/>
        </p:nvSpPr>
        <p:spPr>
          <a:xfrm>
            <a:off x="4576762" y="4417621"/>
            <a:ext cx="3104198" cy="955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Kun terveys ja hyvinvointi ovat uhattuina, useimmat muut arvot voi sivuuttaa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6EFF9-1FFE-4591-966B-F59B90B8145E}"/>
              </a:ext>
            </a:extLst>
          </p:cNvPr>
          <p:cNvSpPr/>
          <p:nvPr/>
        </p:nvSpPr>
        <p:spPr>
          <a:xfrm>
            <a:off x="330200" y="318905"/>
            <a:ext cx="277254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Aloitin tästä kulmasta saadakseni kuvan faktoista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D58FC4-2FB3-454E-88D1-77771F16A5C7}"/>
              </a:ext>
            </a:extLst>
          </p:cNvPr>
          <p:cNvSpPr/>
          <p:nvPr/>
        </p:nvSpPr>
        <p:spPr>
          <a:xfrm>
            <a:off x="4586915" y="662345"/>
            <a:ext cx="3038476" cy="41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   ohitin tämän ensin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60AD45-0EDE-4617-8203-E73B27F9CE82}"/>
              </a:ext>
            </a:extLst>
          </p:cNvPr>
          <p:cNvCxnSpPr>
            <a:cxnSpLocks/>
          </p:cNvCxnSpPr>
          <p:nvPr/>
        </p:nvCxnSpPr>
        <p:spPr>
          <a:xfrm>
            <a:off x="876975" y="3857840"/>
            <a:ext cx="3240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C9BF52-22F4-447F-932D-2CE7C66D2173}"/>
              </a:ext>
            </a:extLst>
          </p:cNvPr>
          <p:cNvCxnSpPr>
            <a:cxnSpLocks/>
          </p:cNvCxnSpPr>
          <p:nvPr/>
        </p:nvCxnSpPr>
        <p:spPr>
          <a:xfrm>
            <a:off x="8391383" y="3857932"/>
            <a:ext cx="3024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0B5F214-AD28-4A6B-AD4E-18D020C89917}"/>
              </a:ext>
            </a:extLst>
          </p:cNvPr>
          <p:cNvSpPr/>
          <p:nvPr/>
        </p:nvSpPr>
        <p:spPr>
          <a:xfrm>
            <a:off x="8844369" y="352027"/>
            <a:ext cx="3123853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mietin tätä sen verran, että ihan laittomuuksiin ei mentäisi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665883-C4F5-41EB-876C-1EF2CB49A36A}"/>
              </a:ext>
            </a:extLst>
          </p:cNvPr>
          <p:cNvSpPr/>
          <p:nvPr/>
        </p:nvSpPr>
        <p:spPr>
          <a:xfrm>
            <a:off x="8414797" y="6062775"/>
            <a:ext cx="3669174" cy="800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tykästyin tähän ja aloin ajatella, että nyt tarvitaan vain se hyvä sääntö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9BAF21-D28F-4C49-844D-BE123B0AD9E8}"/>
              </a:ext>
            </a:extLst>
          </p:cNvPr>
          <p:cNvSpPr/>
          <p:nvPr/>
        </p:nvSpPr>
        <p:spPr>
          <a:xfrm>
            <a:off x="4505666" y="6057374"/>
            <a:ext cx="3388241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kävin täällä toteamassa,</a:t>
            </a:r>
          </a:p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että elämä ja terveys rulettavat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96A894-D96A-4755-9382-3BC6014B5177}"/>
              </a:ext>
            </a:extLst>
          </p:cNvPr>
          <p:cNvSpPr/>
          <p:nvPr/>
        </p:nvSpPr>
        <p:spPr>
          <a:xfrm>
            <a:off x="330200" y="6053253"/>
            <a:ext cx="3117172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ja täällä varmistamassa, että äärimmäisyydet eivät auta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9E1277E-01A7-4D2D-A755-EDA7BA79F66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229100" y="5724640"/>
            <a:ext cx="171449" cy="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DB3C837-0CB3-4889-A5AF-7F53ED9A27B2}"/>
              </a:ext>
            </a:extLst>
          </p:cNvPr>
          <p:cNvCxnSpPr>
            <a:cxnSpLocks/>
          </p:cNvCxnSpPr>
          <p:nvPr/>
        </p:nvCxnSpPr>
        <p:spPr>
          <a:xfrm flipV="1">
            <a:off x="4392133" y="2707242"/>
            <a:ext cx="0" cy="3024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A8ECDA6-6E30-49DE-9D60-447B7C226440}"/>
              </a:ext>
            </a:extLst>
          </p:cNvPr>
          <p:cNvCxnSpPr/>
          <p:nvPr/>
        </p:nvCxnSpPr>
        <p:spPr>
          <a:xfrm>
            <a:off x="4389916" y="2711310"/>
            <a:ext cx="252000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BDA0E488-0D64-49A8-8708-E2C8F11E2E7F}"/>
              </a:ext>
            </a:extLst>
          </p:cNvPr>
          <p:cNvSpPr/>
          <p:nvPr/>
        </p:nvSpPr>
        <p:spPr>
          <a:xfrm>
            <a:off x="4555166" y="2385460"/>
            <a:ext cx="311167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muistaakseni sitten “maximin”- säännön ja todetakseni sen järkeväksi: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</p:spTree>
    <p:extLst>
      <p:ext uri="{BB962C8B-B14F-4D97-AF65-F5344CB8AC3E}">
        <p14:creationId xmlns:p14="http://schemas.microsoft.com/office/powerpoint/2010/main" val="35212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5F1FAD-7CFC-4F88-9485-B03000BE643E}"/>
              </a:ext>
            </a:extLst>
          </p:cNvPr>
          <p:cNvSpPr/>
          <p:nvPr/>
        </p:nvSpPr>
        <p:spPr>
          <a:xfrm>
            <a:off x="-1" y="3873173"/>
            <a:ext cx="4543171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Kultainen keskitie ääripäiden välillä?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Esim. kriisiaikojen reaktiot: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paljon: Panikoi, lopeta kurssi?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vähän: Tapahtuu mitä tapahtuu?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Keskitie: Oikea.  =  Eli mitä?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0C6FA792-9C48-40B0-BBF4-A4C80B8E0BE6}"/>
              </a:ext>
            </a:extLst>
          </p:cNvPr>
          <p:cNvSpPr/>
          <p:nvPr/>
        </p:nvSpPr>
        <p:spPr>
          <a:xfrm>
            <a:off x="11065382" y="1405049"/>
            <a:ext cx="428626" cy="4466467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1734-F9A6-428E-85DA-9557AF6BC159}"/>
              </a:ext>
            </a:extLst>
          </p:cNvPr>
          <p:cNvSpPr/>
          <p:nvPr/>
        </p:nvSpPr>
        <p:spPr>
          <a:xfrm>
            <a:off x="1" y="171461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“Emme tiedä valintojemme seurauksia tästä ikuisuuteen, joten tekoutilitaris-tiset päätökset ovat mahdottomia.”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Roskaa! Ihan hyvin nähdään, että: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Tartuntariski vähenee (+)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Oppimistulos heikkenee (-)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Ellei tehdä vähän lisätöitä… ( ≈ ? 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2ACCE-EC9C-4ED6-9E6D-FE1305B5203A}"/>
              </a:ext>
            </a:extLst>
          </p:cNvPr>
          <p:cNvSpPr/>
          <p:nvPr/>
        </p:nvSpPr>
        <p:spPr>
          <a:xfrm>
            <a:off x="4576762" y="1733665"/>
            <a:ext cx="30384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Mitä sääntöä käytettäisiin?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Osoittautui ratkaisevaksi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C9C61-6F68-4EBD-9B9B-298B9E988FFC}"/>
              </a:ext>
            </a:extLst>
          </p:cNvPr>
          <p:cNvSpPr/>
          <p:nvPr/>
        </p:nvSpPr>
        <p:spPr>
          <a:xfrm>
            <a:off x="7962898" y="173366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oli sekava ja muuttui koko ajan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Kumpikaan ratkaisu ei ollut kielletty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tiukkeni koko ajan, joten erehdys varovaisuuden suuntaan ehkä parempi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Mutta varovaisuus minkä suhteen?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Tartuntojen?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Oppimistuloksen?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347DD9-7AB7-480B-8BD7-786D6796BA34}"/>
              </a:ext>
            </a:extLst>
          </p:cNvPr>
          <p:cNvSpPr/>
          <p:nvPr/>
        </p:nvSpPr>
        <p:spPr>
          <a:xfrm>
            <a:off x="7962900" y="3848216"/>
            <a:ext cx="4229100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“Ihmisyyden kunnioittaminen pää-määränä” asettaa terveyden sekä oppimisen että lisätyön edelle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Sääntöä edelleen etsitään, mahdolli-simman monelle hyväksyttävää</a:t>
            </a: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F43515F4-BB2F-42EC-A605-99E9DD2E7B60}"/>
              </a:ext>
            </a:extLst>
          </p:cNvPr>
          <p:cNvSpPr/>
          <p:nvPr/>
        </p:nvSpPr>
        <p:spPr>
          <a:xfrm>
            <a:off x="3714750" y="738303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8F68BFBD-C960-4BFF-90AF-064160D5D71D}"/>
              </a:ext>
            </a:extLst>
          </p:cNvPr>
          <p:cNvSpPr/>
          <p:nvPr/>
        </p:nvSpPr>
        <p:spPr>
          <a:xfrm>
            <a:off x="7204710" y="735254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73965729-8739-4675-8B70-8901147D0CB8}"/>
              </a:ext>
            </a:extLst>
          </p:cNvPr>
          <p:cNvSpPr/>
          <p:nvPr/>
        </p:nvSpPr>
        <p:spPr>
          <a:xfrm rot="10800000">
            <a:off x="7204710" y="6104881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DDD20AF2-0155-4583-BFF9-77182FF87A30}"/>
              </a:ext>
            </a:extLst>
          </p:cNvPr>
          <p:cNvSpPr/>
          <p:nvPr/>
        </p:nvSpPr>
        <p:spPr>
          <a:xfrm rot="10800000">
            <a:off x="3714750" y="6118406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800589-4058-425D-97F0-A715CAD820A4}"/>
              </a:ext>
            </a:extLst>
          </p:cNvPr>
          <p:cNvSpPr/>
          <p:nvPr/>
        </p:nvSpPr>
        <p:spPr>
          <a:xfrm>
            <a:off x="4576762" y="4417621"/>
            <a:ext cx="3104198" cy="955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Kun terveys ja hyvinvointi ovat uhattuina, useimmat muut arvot voi sivuuttaa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6EFF9-1FFE-4591-966B-F59B90B8145E}"/>
              </a:ext>
            </a:extLst>
          </p:cNvPr>
          <p:cNvSpPr/>
          <p:nvPr/>
        </p:nvSpPr>
        <p:spPr>
          <a:xfrm>
            <a:off x="330200" y="318905"/>
            <a:ext cx="277254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Aloitin tästä kulmasta saadakseni kuvan faktoista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D58FC4-2FB3-454E-88D1-77771F16A5C7}"/>
              </a:ext>
            </a:extLst>
          </p:cNvPr>
          <p:cNvSpPr/>
          <p:nvPr/>
        </p:nvSpPr>
        <p:spPr>
          <a:xfrm>
            <a:off x="4586915" y="662345"/>
            <a:ext cx="3038476" cy="41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   ohitin tämän ensin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60AD45-0EDE-4617-8203-E73B27F9CE82}"/>
              </a:ext>
            </a:extLst>
          </p:cNvPr>
          <p:cNvCxnSpPr>
            <a:cxnSpLocks/>
          </p:cNvCxnSpPr>
          <p:nvPr/>
        </p:nvCxnSpPr>
        <p:spPr>
          <a:xfrm>
            <a:off x="876975" y="3857840"/>
            <a:ext cx="3240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C9BF52-22F4-447F-932D-2CE7C66D2173}"/>
              </a:ext>
            </a:extLst>
          </p:cNvPr>
          <p:cNvCxnSpPr>
            <a:cxnSpLocks/>
          </p:cNvCxnSpPr>
          <p:nvPr/>
        </p:nvCxnSpPr>
        <p:spPr>
          <a:xfrm>
            <a:off x="8391383" y="3857932"/>
            <a:ext cx="3024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0B5F214-AD28-4A6B-AD4E-18D020C89917}"/>
              </a:ext>
            </a:extLst>
          </p:cNvPr>
          <p:cNvSpPr/>
          <p:nvPr/>
        </p:nvSpPr>
        <p:spPr>
          <a:xfrm>
            <a:off x="8844369" y="352027"/>
            <a:ext cx="3123853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mietin tätä sen verran, että ihan laittomuuksiin ei mentäisi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665883-C4F5-41EB-876C-1EF2CB49A36A}"/>
              </a:ext>
            </a:extLst>
          </p:cNvPr>
          <p:cNvSpPr/>
          <p:nvPr/>
        </p:nvSpPr>
        <p:spPr>
          <a:xfrm>
            <a:off x="8414797" y="6062775"/>
            <a:ext cx="3669174" cy="800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tykästyin tähän ja aloin ajatella, että nyt tarvitaan vain se hyvä sääntö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9BAF21-D28F-4C49-844D-BE123B0AD9E8}"/>
              </a:ext>
            </a:extLst>
          </p:cNvPr>
          <p:cNvSpPr/>
          <p:nvPr/>
        </p:nvSpPr>
        <p:spPr>
          <a:xfrm>
            <a:off x="4505666" y="6057374"/>
            <a:ext cx="3388241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kävin täällä toteamassa,</a:t>
            </a:r>
          </a:p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että elämä ja terveys rulettavat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96A894-D96A-4755-9382-3BC6014B5177}"/>
              </a:ext>
            </a:extLst>
          </p:cNvPr>
          <p:cNvSpPr/>
          <p:nvPr/>
        </p:nvSpPr>
        <p:spPr>
          <a:xfrm>
            <a:off x="330200" y="6053253"/>
            <a:ext cx="3117172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ja täällä varmistamassa, että äärimmäisyydet eivät auta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9E1277E-01A7-4D2D-A755-EDA7BA79F66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229100" y="5724640"/>
            <a:ext cx="171449" cy="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DB3C837-0CB3-4889-A5AF-7F53ED9A27B2}"/>
              </a:ext>
            </a:extLst>
          </p:cNvPr>
          <p:cNvCxnSpPr>
            <a:cxnSpLocks/>
          </p:cNvCxnSpPr>
          <p:nvPr/>
        </p:nvCxnSpPr>
        <p:spPr>
          <a:xfrm flipV="1">
            <a:off x="4392133" y="2707242"/>
            <a:ext cx="0" cy="3024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A8ECDA6-6E30-49DE-9D60-447B7C226440}"/>
              </a:ext>
            </a:extLst>
          </p:cNvPr>
          <p:cNvCxnSpPr/>
          <p:nvPr/>
        </p:nvCxnSpPr>
        <p:spPr>
          <a:xfrm>
            <a:off x="4389916" y="2711310"/>
            <a:ext cx="252000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BDA0E488-0D64-49A8-8708-E2C8F11E2E7F}"/>
              </a:ext>
            </a:extLst>
          </p:cNvPr>
          <p:cNvSpPr/>
          <p:nvPr/>
        </p:nvSpPr>
        <p:spPr>
          <a:xfrm>
            <a:off x="4555166" y="2385460"/>
            <a:ext cx="311167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muistaakseni sitten “maximin”- säännön ja todetakseni sen järkeväksi: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20C4F8-7E20-43B5-954B-E54BA307E260}"/>
              </a:ext>
            </a:extLst>
          </p:cNvPr>
          <p:cNvSpPr/>
          <p:nvPr/>
        </p:nvSpPr>
        <p:spPr>
          <a:xfrm>
            <a:off x="4577162" y="3390694"/>
            <a:ext cx="3038475" cy="84315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rgbClr val="C00000"/>
                </a:solidFill>
              </a:rPr>
              <a:t>Vältä vaihtoehtoa, jonka lopputulos</a:t>
            </a:r>
          </a:p>
          <a:p>
            <a:pPr algn="ctr"/>
            <a:r>
              <a:rPr lang="fi-FI" sz="2400" b="1" dirty="0">
                <a:solidFill>
                  <a:srgbClr val="C00000"/>
                </a:solidFill>
              </a:rPr>
              <a:t>voisi olla pahin!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EE2FF7B-A2CC-42C6-B023-25DE6BA23CDE}"/>
              </a:ext>
            </a:extLst>
          </p:cNvPr>
          <p:cNvCxnSpPr>
            <a:cxnSpLocks/>
          </p:cNvCxnSpPr>
          <p:nvPr/>
        </p:nvCxnSpPr>
        <p:spPr>
          <a:xfrm flipV="1">
            <a:off x="4798067" y="4417618"/>
            <a:ext cx="2628000" cy="3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2593646-EA65-465C-9004-F3C338F6E0A5}"/>
              </a:ext>
            </a:extLst>
          </p:cNvPr>
          <p:cNvCxnSpPr>
            <a:cxnSpLocks/>
          </p:cNvCxnSpPr>
          <p:nvPr/>
        </p:nvCxnSpPr>
        <p:spPr>
          <a:xfrm flipV="1">
            <a:off x="4798067" y="3224150"/>
            <a:ext cx="2628000" cy="3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5F1FAD-7CFC-4F88-9485-B03000BE643E}"/>
              </a:ext>
            </a:extLst>
          </p:cNvPr>
          <p:cNvSpPr/>
          <p:nvPr/>
        </p:nvSpPr>
        <p:spPr>
          <a:xfrm>
            <a:off x="-1" y="3873173"/>
            <a:ext cx="4543171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Kultainen keskitie ääripäiden välillä?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Esim. kriisiaikojen reaktiot: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paljon: Panikoi, lopeta kurssi?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vähän: Tapahtuu mitä tapahtuu?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Keskitie: Oikea.  =  Eli mitä?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0C6FA792-9C48-40B0-BBF4-A4C80B8E0BE6}"/>
              </a:ext>
            </a:extLst>
          </p:cNvPr>
          <p:cNvSpPr/>
          <p:nvPr/>
        </p:nvSpPr>
        <p:spPr>
          <a:xfrm>
            <a:off x="11065382" y="1405049"/>
            <a:ext cx="428626" cy="4466467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1734-F9A6-428E-85DA-9557AF6BC159}"/>
              </a:ext>
            </a:extLst>
          </p:cNvPr>
          <p:cNvSpPr/>
          <p:nvPr/>
        </p:nvSpPr>
        <p:spPr>
          <a:xfrm>
            <a:off x="1" y="171461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“Emme tiedä valintojemme seurauksia tästä ikuisuuteen, joten tekoutilitaris-tiset päätökset ovat mahdottomia.”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Roskaa! Ihan hyvin nähdään, että: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Tartuntariski vähenee (+)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Oppimistulos heikkenee (-)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Ellei tehdä vähän lisätöitä… ( ≈ ? 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2ACCE-EC9C-4ED6-9E6D-FE1305B5203A}"/>
              </a:ext>
            </a:extLst>
          </p:cNvPr>
          <p:cNvSpPr/>
          <p:nvPr/>
        </p:nvSpPr>
        <p:spPr>
          <a:xfrm>
            <a:off x="4576762" y="1733665"/>
            <a:ext cx="30384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Mitä sääntöä käytettäisiin?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Osoittautui ratkaisevaksi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C9C61-6F68-4EBD-9B9B-298B9E988FFC}"/>
              </a:ext>
            </a:extLst>
          </p:cNvPr>
          <p:cNvSpPr/>
          <p:nvPr/>
        </p:nvSpPr>
        <p:spPr>
          <a:xfrm>
            <a:off x="7962898" y="173366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oli sekava ja muuttui koko ajan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Kumpikaan ratkaisu ei ollut kielletty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tiukkeni koko ajan, joten erehdys varovaisuuden suuntaan ehkä parempi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Mutta varovaisuus minkä suhteen?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Tartuntojen?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Oppimistuloksen?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347DD9-7AB7-480B-8BD7-786D6796BA34}"/>
              </a:ext>
            </a:extLst>
          </p:cNvPr>
          <p:cNvSpPr/>
          <p:nvPr/>
        </p:nvSpPr>
        <p:spPr>
          <a:xfrm>
            <a:off x="7962900" y="3848216"/>
            <a:ext cx="4229100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“Ihmisyyden kunnioittaminen pää-määränä” asettaa terveyden sekä oppimisen että lisätyön edelle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Sääntöä edelleen etsitään, mahdolli-simman monelle hyväksyttävää</a:t>
            </a: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F43515F4-BB2F-42EC-A605-99E9DD2E7B60}"/>
              </a:ext>
            </a:extLst>
          </p:cNvPr>
          <p:cNvSpPr/>
          <p:nvPr/>
        </p:nvSpPr>
        <p:spPr>
          <a:xfrm>
            <a:off x="3714750" y="738303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8F68BFBD-C960-4BFF-90AF-064160D5D71D}"/>
              </a:ext>
            </a:extLst>
          </p:cNvPr>
          <p:cNvSpPr/>
          <p:nvPr/>
        </p:nvSpPr>
        <p:spPr>
          <a:xfrm>
            <a:off x="7204710" y="735254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73965729-8739-4675-8B70-8901147D0CB8}"/>
              </a:ext>
            </a:extLst>
          </p:cNvPr>
          <p:cNvSpPr/>
          <p:nvPr/>
        </p:nvSpPr>
        <p:spPr>
          <a:xfrm rot="10800000">
            <a:off x="7204710" y="6104881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DDD20AF2-0155-4583-BFF9-77182FF87A30}"/>
              </a:ext>
            </a:extLst>
          </p:cNvPr>
          <p:cNvSpPr/>
          <p:nvPr/>
        </p:nvSpPr>
        <p:spPr>
          <a:xfrm rot="10800000">
            <a:off x="3714750" y="6118406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800589-4058-425D-97F0-A715CAD820A4}"/>
              </a:ext>
            </a:extLst>
          </p:cNvPr>
          <p:cNvSpPr/>
          <p:nvPr/>
        </p:nvSpPr>
        <p:spPr>
          <a:xfrm>
            <a:off x="4576762" y="4417621"/>
            <a:ext cx="3104198" cy="955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Kun terveys ja hyvinvointi ovat uhattuina, useimmat muut arvot voi sivuuttaa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6EFF9-1FFE-4591-966B-F59B90B8145E}"/>
              </a:ext>
            </a:extLst>
          </p:cNvPr>
          <p:cNvSpPr/>
          <p:nvPr/>
        </p:nvSpPr>
        <p:spPr>
          <a:xfrm>
            <a:off x="330200" y="318905"/>
            <a:ext cx="277254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Aloitin tästä kulmasta saadakseni kuvan faktoista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D58FC4-2FB3-454E-88D1-77771F16A5C7}"/>
              </a:ext>
            </a:extLst>
          </p:cNvPr>
          <p:cNvSpPr/>
          <p:nvPr/>
        </p:nvSpPr>
        <p:spPr>
          <a:xfrm>
            <a:off x="4586915" y="662345"/>
            <a:ext cx="3038476" cy="41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   ohitin tämän ensin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60AD45-0EDE-4617-8203-E73B27F9CE82}"/>
              </a:ext>
            </a:extLst>
          </p:cNvPr>
          <p:cNvCxnSpPr>
            <a:cxnSpLocks/>
          </p:cNvCxnSpPr>
          <p:nvPr/>
        </p:nvCxnSpPr>
        <p:spPr>
          <a:xfrm>
            <a:off x="876975" y="3857840"/>
            <a:ext cx="3240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C9BF52-22F4-447F-932D-2CE7C66D2173}"/>
              </a:ext>
            </a:extLst>
          </p:cNvPr>
          <p:cNvCxnSpPr>
            <a:cxnSpLocks/>
          </p:cNvCxnSpPr>
          <p:nvPr/>
        </p:nvCxnSpPr>
        <p:spPr>
          <a:xfrm>
            <a:off x="8391383" y="3857932"/>
            <a:ext cx="3024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0B5F214-AD28-4A6B-AD4E-18D020C89917}"/>
              </a:ext>
            </a:extLst>
          </p:cNvPr>
          <p:cNvSpPr/>
          <p:nvPr/>
        </p:nvSpPr>
        <p:spPr>
          <a:xfrm>
            <a:off x="8844369" y="352027"/>
            <a:ext cx="3123853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mietin tätä sen verran, että ihan laittomuuksiin ei mentäisi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665883-C4F5-41EB-876C-1EF2CB49A36A}"/>
              </a:ext>
            </a:extLst>
          </p:cNvPr>
          <p:cNvSpPr/>
          <p:nvPr/>
        </p:nvSpPr>
        <p:spPr>
          <a:xfrm>
            <a:off x="8414797" y="6062775"/>
            <a:ext cx="3669174" cy="800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tykästyin tähän ja aloin ajatella, että nyt tarvitaan vain se hyvä sääntö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9BAF21-D28F-4C49-844D-BE123B0AD9E8}"/>
              </a:ext>
            </a:extLst>
          </p:cNvPr>
          <p:cNvSpPr/>
          <p:nvPr/>
        </p:nvSpPr>
        <p:spPr>
          <a:xfrm>
            <a:off x="4505666" y="6057374"/>
            <a:ext cx="3388241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kävin täällä toteamassa,</a:t>
            </a:r>
          </a:p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että elämä ja terveys rulettavat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96A894-D96A-4755-9382-3BC6014B5177}"/>
              </a:ext>
            </a:extLst>
          </p:cNvPr>
          <p:cNvSpPr/>
          <p:nvPr/>
        </p:nvSpPr>
        <p:spPr>
          <a:xfrm>
            <a:off x="330200" y="6053253"/>
            <a:ext cx="3117172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ja täällä varmistamassa, että äärimmäisyydet eivät auta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9E1277E-01A7-4D2D-A755-EDA7BA79F66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229100" y="5724640"/>
            <a:ext cx="171449" cy="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DB3C837-0CB3-4889-A5AF-7F53ED9A27B2}"/>
              </a:ext>
            </a:extLst>
          </p:cNvPr>
          <p:cNvCxnSpPr>
            <a:cxnSpLocks/>
          </p:cNvCxnSpPr>
          <p:nvPr/>
        </p:nvCxnSpPr>
        <p:spPr>
          <a:xfrm flipV="1">
            <a:off x="4392133" y="2707242"/>
            <a:ext cx="0" cy="3024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A8ECDA6-6E30-49DE-9D60-447B7C226440}"/>
              </a:ext>
            </a:extLst>
          </p:cNvPr>
          <p:cNvCxnSpPr/>
          <p:nvPr/>
        </p:nvCxnSpPr>
        <p:spPr>
          <a:xfrm>
            <a:off x="4389916" y="2711310"/>
            <a:ext cx="252000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BDA0E488-0D64-49A8-8708-E2C8F11E2E7F}"/>
              </a:ext>
            </a:extLst>
          </p:cNvPr>
          <p:cNvSpPr/>
          <p:nvPr/>
        </p:nvSpPr>
        <p:spPr>
          <a:xfrm>
            <a:off x="4555166" y="2385460"/>
            <a:ext cx="311167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muistaakseni sitten “maximin”- säännön ja todetakseni sen järkeväksi: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20C4F8-7E20-43B5-954B-E54BA307E260}"/>
              </a:ext>
            </a:extLst>
          </p:cNvPr>
          <p:cNvSpPr/>
          <p:nvPr/>
        </p:nvSpPr>
        <p:spPr>
          <a:xfrm>
            <a:off x="4577162" y="3390694"/>
            <a:ext cx="3038475" cy="84315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rgbClr val="C00000"/>
                </a:solidFill>
              </a:rPr>
              <a:t>Vältä vaihtoehtoa, jonka lopputulos</a:t>
            </a:r>
          </a:p>
          <a:p>
            <a:pPr algn="ctr"/>
            <a:r>
              <a:rPr lang="fi-FI" sz="2400" b="1" dirty="0">
                <a:solidFill>
                  <a:srgbClr val="C00000"/>
                </a:solidFill>
              </a:rPr>
              <a:t>voisi olla pahin!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0B96F4-93BA-4872-B4D8-E041D6C0DBE1}"/>
              </a:ext>
            </a:extLst>
          </p:cNvPr>
          <p:cNvCxnSpPr>
            <a:cxnSpLocks/>
          </p:cNvCxnSpPr>
          <p:nvPr/>
        </p:nvCxnSpPr>
        <p:spPr>
          <a:xfrm flipV="1">
            <a:off x="7787463" y="1407229"/>
            <a:ext cx="0" cy="43200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8471916-2DA6-45FB-A156-1D66BF8DCB4A}"/>
              </a:ext>
            </a:extLst>
          </p:cNvPr>
          <p:cNvCxnSpPr>
            <a:cxnSpLocks/>
          </p:cNvCxnSpPr>
          <p:nvPr/>
        </p:nvCxnSpPr>
        <p:spPr>
          <a:xfrm flipV="1">
            <a:off x="7783922" y="5717548"/>
            <a:ext cx="171449" cy="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E6FAF02-5017-421C-869D-C273F4C07970}"/>
              </a:ext>
            </a:extLst>
          </p:cNvPr>
          <p:cNvCxnSpPr>
            <a:cxnSpLocks/>
          </p:cNvCxnSpPr>
          <p:nvPr/>
        </p:nvCxnSpPr>
        <p:spPr>
          <a:xfrm flipV="1">
            <a:off x="7606711" y="1414889"/>
            <a:ext cx="171449" cy="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EF609-EA85-47E1-A783-3D82B0A5EB6C}"/>
              </a:ext>
            </a:extLst>
          </p:cNvPr>
          <p:cNvCxnSpPr>
            <a:cxnSpLocks/>
          </p:cNvCxnSpPr>
          <p:nvPr/>
        </p:nvCxnSpPr>
        <p:spPr>
          <a:xfrm flipV="1">
            <a:off x="7610253" y="3746970"/>
            <a:ext cx="171449" cy="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EE2FF7B-A2CC-42C6-B023-25DE6BA23CDE}"/>
              </a:ext>
            </a:extLst>
          </p:cNvPr>
          <p:cNvCxnSpPr>
            <a:cxnSpLocks/>
          </p:cNvCxnSpPr>
          <p:nvPr/>
        </p:nvCxnSpPr>
        <p:spPr>
          <a:xfrm flipV="1">
            <a:off x="4798067" y="4417618"/>
            <a:ext cx="2628000" cy="3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2593646-EA65-465C-9004-F3C338F6E0A5}"/>
              </a:ext>
            </a:extLst>
          </p:cNvPr>
          <p:cNvCxnSpPr>
            <a:cxnSpLocks/>
          </p:cNvCxnSpPr>
          <p:nvPr/>
        </p:nvCxnSpPr>
        <p:spPr>
          <a:xfrm flipV="1">
            <a:off x="4798067" y="3224150"/>
            <a:ext cx="2628000" cy="3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6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6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5F1FAD-7CFC-4F88-9485-B03000BE643E}"/>
              </a:ext>
            </a:extLst>
          </p:cNvPr>
          <p:cNvSpPr/>
          <p:nvPr/>
        </p:nvSpPr>
        <p:spPr>
          <a:xfrm>
            <a:off x="-1" y="3873173"/>
            <a:ext cx="4543171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Kultainen keskitie ääripäiden välillä?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Esim. kriisiaikojen reaktiot: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paljon: Panikoi, lopeta kurssi?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vähän: Tapahtuu mitä tapahtuu?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Keskitie: Oikea.  =  Eli mitä?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0C6FA792-9C48-40B0-BBF4-A4C80B8E0BE6}"/>
              </a:ext>
            </a:extLst>
          </p:cNvPr>
          <p:cNvSpPr/>
          <p:nvPr/>
        </p:nvSpPr>
        <p:spPr>
          <a:xfrm>
            <a:off x="11065382" y="1405049"/>
            <a:ext cx="428626" cy="4466467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1734-F9A6-428E-85DA-9557AF6BC159}"/>
              </a:ext>
            </a:extLst>
          </p:cNvPr>
          <p:cNvSpPr/>
          <p:nvPr/>
        </p:nvSpPr>
        <p:spPr>
          <a:xfrm>
            <a:off x="1" y="171461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“Emme tiedä valintojemme seurauksia tästä ikuisuuteen, joten tekoutilitaris-tiset päätökset ovat mahdottomia.”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Roskaa! Ihan hyvin nähdään, että: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Tartuntariski vähenee (+)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Oppimistulos heikkenee (-)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Ellei tehdä vähän lisätöitä… ( ≈ ? 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2ACCE-EC9C-4ED6-9E6D-FE1305B5203A}"/>
              </a:ext>
            </a:extLst>
          </p:cNvPr>
          <p:cNvSpPr/>
          <p:nvPr/>
        </p:nvSpPr>
        <p:spPr>
          <a:xfrm>
            <a:off x="4576762" y="1733665"/>
            <a:ext cx="30384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Mitä sääntöä käytettäisiin?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Osoittautui ratkaisevaksi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C9C61-6F68-4EBD-9B9B-298B9E988FFC}"/>
              </a:ext>
            </a:extLst>
          </p:cNvPr>
          <p:cNvSpPr/>
          <p:nvPr/>
        </p:nvSpPr>
        <p:spPr>
          <a:xfrm>
            <a:off x="7962898" y="173366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oli sekava ja muuttui koko ajan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Kumpikaan ratkaisu ei ollut kielletty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tiukkeni koko ajan, joten erehdys varovaisuuden suuntaan ehkä parempi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Mutta varovaisuus minkä suhteen?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Tartuntojen?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Oppimistuloksen?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347DD9-7AB7-480B-8BD7-786D6796BA34}"/>
              </a:ext>
            </a:extLst>
          </p:cNvPr>
          <p:cNvSpPr/>
          <p:nvPr/>
        </p:nvSpPr>
        <p:spPr>
          <a:xfrm>
            <a:off x="7962900" y="3848216"/>
            <a:ext cx="4229100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“Ihmisyyden kunnioittaminen pää-määränä” asettaa terveyden sekä oppimisen että lisätyön edelle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Sääntöä edelleen etsitään, mahdolli-simman monelle hyväksyttävää</a:t>
            </a: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F43515F4-BB2F-42EC-A605-99E9DD2E7B60}"/>
              </a:ext>
            </a:extLst>
          </p:cNvPr>
          <p:cNvSpPr/>
          <p:nvPr/>
        </p:nvSpPr>
        <p:spPr>
          <a:xfrm>
            <a:off x="3714750" y="738303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8F68BFBD-C960-4BFF-90AF-064160D5D71D}"/>
              </a:ext>
            </a:extLst>
          </p:cNvPr>
          <p:cNvSpPr/>
          <p:nvPr/>
        </p:nvSpPr>
        <p:spPr>
          <a:xfrm>
            <a:off x="7204710" y="735254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73965729-8739-4675-8B70-8901147D0CB8}"/>
              </a:ext>
            </a:extLst>
          </p:cNvPr>
          <p:cNvSpPr/>
          <p:nvPr/>
        </p:nvSpPr>
        <p:spPr>
          <a:xfrm rot="10800000">
            <a:off x="7204710" y="6104881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DDD20AF2-0155-4583-BFF9-77182FF87A30}"/>
              </a:ext>
            </a:extLst>
          </p:cNvPr>
          <p:cNvSpPr/>
          <p:nvPr/>
        </p:nvSpPr>
        <p:spPr>
          <a:xfrm rot="10800000">
            <a:off x="3714750" y="6118406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800589-4058-425D-97F0-A715CAD820A4}"/>
              </a:ext>
            </a:extLst>
          </p:cNvPr>
          <p:cNvSpPr/>
          <p:nvPr/>
        </p:nvSpPr>
        <p:spPr>
          <a:xfrm>
            <a:off x="4576762" y="4417621"/>
            <a:ext cx="3104198" cy="955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Kun terveys ja hyvinvointi ovat uhattuina, useimmat muut arvot voi sivuuttaa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6EFF9-1FFE-4591-966B-F59B90B8145E}"/>
              </a:ext>
            </a:extLst>
          </p:cNvPr>
          <p:cNvSpPr/>
          <p:nvPr/>
        </p:nvSpPr>
        <p:spPr>
          <a:xfrm>
            <a:off x="330200" y="318905"/>
            <a:ext cx="277254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Aloitin tästä kulmasta saadakseni kuvan faktoista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D58FC4-2FB3-454E-88D1-77771F16A5C7}"/>
              </a:ext>
            </a:extLst>
          </p:cNvPr>
          <p:cNvSpPr/>
          <p:nvPr/>
        </p:nvSpPr>
        <p:spPr>
          <a:xfrm>
            <a:off x="4586915" y="662345"/>
            <a:ext cx="3038476" cy="41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   ohitin tämän ensin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60AD45-0EDE-4617-8203-E73B27F9CE82}"/>
              </a:ext>
            </a:extLst>
          </p:cNvPr>
          <p:cNvCxnSpPr>
            <a:cxnSpLocks/>
          </p:cNvCxnSpPr>
          <p:nvPr/>
        </p:nvCxnSpPr>
        <p:spPr>
          <a:xfrm>
            <a:off x="876975" y="3857840"/>
            <a:ext cx="3240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C9BF52-22F4-447F-932D-2CE7C66D2173}"/>
              </a:ext>
            </a:extLst>
          </p:cNvPr>
          <p:cNvCxnSpPr>
            <a:cxnSpLocks/>
          </p:cNvCxnSpPr>
          <p:nvPr/>
        </p:nvCxnSpPr>
        <p:spPr>
          <a:xfrm>
            <a:off x="8391383" y="3857932"/>
            <a:ext cx="3024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0B5F214-AD28-4A6B-AD4E-18D020C89917}"/>
              </a:ext>
            </a:extLst>
          </p:cNvPr>
          <p:cNvSpPr/>
          <p:nvPr/>
        </p:nvSpPr>
        <p:spPr>
          <a:xfrm>
            <a:off x="8844369" y="352027"/>
            <a:ext cx="3123853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mietin tätä sen verran, että ihan laittomuuksiin ei mentäisi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665883-C4F5-41EB-876C-1EF2CB49A36A}"/>
              </a:ext>
            </a:extLst>
          </p:cNvPr>
          <p:cNvSpPr/>
          <p:nvPr/>
        </p:nvSpPr>
        <p:spPr>
          <a:xfrm>
            <a:off x="8414797" y="6062775"/>
            <a:ext cx="3669174" cy="800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tykästyin tähän ja aloin ajatella, että nyt tarvitaan vain se hyvä sääntö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9BAF21-D28F-4C49-844D-BE123B0AD9E8}"/>
              </a:ext>
            </a:extLst>
          </p:cNvPr>
          <p:cNvSpPr/>
          <p:nvPr/>
        </p:nvSpPr>
        <p:spPr>
          <a:xfrm>
            <a:off x="4505666" y="6057374"/>
            <a:ext cx="3388241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kävin täällä toteamassa,</a:t>
            </a:r>
          </a:p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että elämä ja terveys rulettavat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96A894-D96A-4755-9382-3BC6014B5177}"/>
              </a:ext>
            </a:extLst>
          </p:cNvPr>
          <p:cNvSpPr/>
          <p:nvPr/>
        </p:nvSpPr>
        <p:spPr>
          <a:xfrm>
            <a:off x="330200" y="6053253"/>
            <a:ext cx="3117172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ja täällä varmistamassa, että äärimmäisyydet eivät auta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9E1277E-01A7-4D2D-A755-EDA7BA79F66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229100" y="5724640"/>
            <a:ext cx="171449" cy="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DB3C837-0CB3-4889-A5AF-7F53ED9A27B2}"/>
              </a:ext>
            </a:extLst>
          </p:cNvPr>
          <p:cNvCxnSpPr>
            <a:cxnSpLocks/>
          </p:cNvCxnSpPr>
          <p:nvPr/>
        </p:nvCxnSpPr>
        <p:spPr>
          <a:xfrm flipV="1">
            <a:off x="4392133" y="2707242"/>
            <a:ext cx="0" cy="3024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A8ECDA6-6E30-49DE-9D60-447B7C226440}"/>
              </a:ext>
            </a:extLst>
          </p:cNvPr>
          <p:cNvCxnSpPr/>
          <p:nvPr/>
        </p:nvCxnSpPr>
        <p:spPr>
          <a:xfrm>
            <a:off x="4389916" y="2711310"/>
            <a:ext cx="252000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BDA0E488-0D64-49A8-8708-E2C8F11E2E7F}"/>
              </a:ext>
            </a:extLst>
          </p:cNvPr>
          <p:cNvSpPr/>
          <p:nvPr/>
        </p:nvSpPr>
        <p:spPr>
          <a:xfrm>
            <a:off x="4555166" y="2385460"/>
            <a:ext cx="311167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muistaakseni sitten “maximin”- säännön ja todetakseni sen järkeväksi: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0B96F4-93BA-4872-B4D8-E041D6C0DBE1}"/>
              </a:ext>
            </a:extLst>
          </p:cNvPr>
          <p:cNvCxnSpPr>
            <a:cxnSpLocks/>
          </p:cNvCxnSpPr>
          <p:nvPr/>
        </p:nvCxnSpPr>
        <p:spPr>
          <a:xfrm flipV="1">
            <a:off x="7787463" y="1407229"/>
            <a:ext cx="0" cy="43200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8471916-2DA6-45FB-A156-1D66BF8DCB4A}"/>
              </a:ext>
            </a:extLst>
          </p:cNvPr>
          <p:cNvCxnSpPr>
            <a:cxnSpLocks/>
          </p:cNvCxnSpPr>
          <p:nvPr/>
        </p:nvCxnSpPr>
        <p:spPr>
          <a:xfrm flipV="1">
            <a:off x="7783922" y="5717548"/>
            <a:ext cx="171449" cy="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E6FAF02-5017-421C-869D-C273F4C07970}"/>
              </a:ext>
            </a:extLst>
          </p:cNvPr>
          <p:cNvCxnSpPr>
            <a:cxnSpLocks/>
          </p:cNvCxnSpPr>
          <p:nvPr/>
        </p:nvCxnSpPr>
        <p:spPr>
          <a:xfrm flipV="1">
            <a:off x="7606711" y="1414889"/>
            <a:ext cx="171449" cy="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EF609-EA85-47E1-A783-3D82B0A5EB6C}"/>
              </a:ext>
            </a:extLst>
          </p:cNvPr>
          <p:cNvCxnSpPr>
            <a:cxnSpLocks/>
          </p:cNvCxnSpPr>
          <p:nvPr/>
        </p:nvCxnSpPr>
        <p:spPr>
          <a:xfrm flipV="1">
            <a:off x="7610253" y="3746970"/>
            <a:ext cx="171449" cy="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EE2FF7B-A2CC-42C6-B023-25DE6BA23CDE}"/>
              </a:ext>
            </a:extLst>
          </p:cNvPr>
          <p:cNvCxnSpPr>
            <a:cxnSpLocks/>
          </p:cNvCxnSpPr>
          <p:nvPr/>
        </p:nvCxnSpPr>
        <p:spPr>
          <a:xfrm flipV="1">
            <a:off x="4798067" y="4417618"/>
            <a:ext cx="2628000" cy="3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2593646-EA65-465C-9004-F3C338F6E0A5}"/>
              </a:ext>
            </a:extLst>
          </p:cNvPr>
          <p:cNvCxnSpPr>
            <a:cxnSpLocks/>
          </p:cNvCxnSpPr>
          <p:nvPr/>
        </p:nvCxnSpPr>
        <p:spPr>
          <a:xfrm flipV="1">
            <a:off x="4798067" y="3224150"/>
            <a:ext cx="2628000" cy="3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2FEC1B71-48B3-9E47-9CC2-CD56B9B59BB4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Tieto opiskelijoille heti kun päätös oli tehty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Päätöksentekokaavio seuraavaksi tehtäväksi: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     ”Tekikö Matti oikean valinnan? – Analysoi ja arvota!”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”Kivasti välttyi työnteolta” – 20/20</a:t>
            </a:r>
          </a:p>
        </p:txBody>
      </p:sp>
    </p:spTree>
    <p:extLst>
      <p:ext uri="{BB962C8B-B14F-4D97-AF65-F5344CB8AC3E}">
        <p14:creationId xmlns:p14="http://schemas.microsoft.com/office/powerpoint/2010/main" val="334395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BCAFE-2768-3742-8F6D-F7B6F0E0C23D}"/>
              </a:ext>
            </a:extLst>
          </p:cNvPr>
          <p:cNvSpPr/>
          <p:nvPr/>
        </p:nvSpPr>
        <p:spPr>
          <a:xfrm>
            <a:off x="-1" y="1574157"/>
            <a:ext cx="12191997" cy="337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Covid-19-pandemia on iskenyt Suomeen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400" b="1" dirty="0">
                <a:solidFill>
                  <a:srgbClr val="BFC0B9"/>
                </a:solidFill>
                <a:latin typeface="Calibri" panose="020F0502020204030204"/>
              </a:rPr>
              <a:t>Valtioneuvosto pohtii toimenpiteitä sen torjumiseksi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BFC0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BFC0B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Tartuntoja on eniten Uudellamaalla ja yli 70-vuotiaat näkyvät olevan riskiryhmä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BFC0B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Jotain pitäisi tehdä tai kunnian kukko ei laula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BFC0B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Eristetäänkö Uusimaa muusta Suomesta ja yli 70-vuotiaat muista ihmisistä?</a:t>
            </a:r>
          </a:p>
        </p:txBody>
      </p:sp>
    </p:spTree>
    <p:extLst>
      <p:ext uri="{BB962C8B-B14F-4D97-AF65-F5344CB8AC3E}">
        <p14:creationId xmlns:p14="http://schemas.microsoft.com/office/powerpoint/2010/main" val="222634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BCAFE-2768-3742-8F6D-F7B6F0E0C23D}"/>
              </a:ext>
            </a:extLst>
          </p:cNvPr>
          <p:cNvSpPr/>
          <p:nvPr/>
        </p:nvSpPr>
        <p:spPr>
          <a:xfrm>
            <a:off x="-1" y="1574157"/>
            <a:ext cx="12191997" cy="337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Covid-19-pandemia on iskenyt Suomeen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Valtioneuvosto pohtii toimenpiteitä sen torjumiseksi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BFC0B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Tartuntoja on eniten Uudellamaalla ja yli 70-vuotiaat näkyvät olevan riskiryhmä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BFC0B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Jotain pitäisi tehdä tai kunnian kukko ei laula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BFC0B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Eristetäänkö Uusimaa muusta Suomesta ja yli 70-vuotiaat muista ihmisistä?</a:t>
            </a:r>
          </a:p>
        </p:txBody>
      </p:sp>
    </p:spTree>
    <p:extLst>
      <p:ext uri="{BB962C8B-B14F-4D97-AF65-F5344CB8AC3E}">
        <p14:creationId xmlns:p14="http://schemas.microsoft.com/office/powerpoint/2010/main" val="30547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BCAFE-2768-3742-8F6D-F7B6F0E0C23D}"/>
              </a:ext>
            </a:extLst>
          </p:cNvPr>
          <p:cNvSpPr/>
          <p:nvPr/>
        </p:nvSpPr>
        <p:spPr>
          <a:xfrm>
            <a:off x="-1" y="1574157"/>
            <a:ext cx="12191997" cy="337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Covid-19-pandemia on iskenyt Suomeen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Valtioneuvosto pohtii toimenpiteitä sen torjumiseksi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Tartuntoja on eniten Uudellamaalla ja yli 70-vuotiaat näkyvät olevan riskiryhmä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BFC0B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Jotain pitäisi tehdä tai kunnian kukko ei laula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BFC0B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Eristetäänkö Uusimaa muusta Suomesta ja yli 70-vuotiaat muista ihmisistä?</a:t>
            </a:r>
          </a:p>
        </p:txBody>
      </p:sp>
    </p:spTree>
    <p:extLst>
      <p:ext uri="{BB962C8B-B14F-4D97-AF65-F5344CB8AC3E}">
        <p14:creationId xmlns:p14="http://schemas.microsoft.com/office/powerpoint/2010/main" val="228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BCAFE-2768-3742-8F6D-F7B6F0E0C23D}"/>
              </a:ext>
            </a:extLst>
          </p:cNvPr>
          <p:cNvSpPr/>
          <p:nvPr/>
        </p:nvSpPr>
        <p:spPr>
          <a:xfrm>
            <a:off x="-1" y="1574157"/>
            <a:ext cx="12191997" cy="337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Covid-19-pandemia on iskenyt Suomeen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Valtioneuvosto pohtii toimenpiteitä sen torjumiseksi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Tartuntoja on eniten Uudellamaalla ja yli 70-vuotiaat näkyvät olevan riskiryhmä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Jotain pitäisi tehdä tai kunnian kukko ei laula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BFC0B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Eristetäänkö Uusimaa muusta Suomesta ja yli 70-vuotiaat muista ihmisistä?</a:t>
            </a:r>
          </a:p>
        </p:txBody>
      </p:sp>
    </p:spTree>
    <p:extLst>
      <p:ext uri="{BB962C8B-B14F-4D97-AF65-F5344CB8AC3E}">
        <p14:creationId xmlns:p14="http://schemas.microsoft.com/office/powerpoint/2010/main" val="17723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BCAFE-2768-3742-8F6D-F7B6F0E0C23D}"/>
              </a:ext>
            </a:extLst>
          </p:cNvPr>
          <p:cNvSpPr/>
          <p:nvPr/>
        </p:nvSpPr>
        <p:spPr>
          <a:xfrm>
            <a:off x="-1" y="1574157"/>
            <a:ext cx="12191997" cy="337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Covid-19-pandemia on iskenyt Suomeen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Valtioneuvosto pohtii toimenpiteitä sen torjumiseksi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Tartuntoja on eniten Uudellamaalla ja yli 70-vuotiaat näkyvät olevan riskiryhmä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Jotain pitäisi tehdä tai kunnian kukko ei laula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Eristetäänkö Uusimaa muusta Suomesta ja yli 70-vuotiaat muista ihmisistä?</a:t>
            </a:r>
          </a:p>
        </p:txBody>
      </p:sp>
    </p:spTree>
    <p:extLst>
      <p:ext uri="{BB962C8B-B14F-4D97-AF65-F5344CB8AC3E}">
        <p14:creationId xmlns:p14="http://schemas.microsoft.com/office/powerpoint/2010/main" val="50939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</p:spTree>
    <p:extLst>
      <p:ext uri="{BB962C8B-B14F-4D97-AF65-F5344CB8AC3E}">
        <p14:creationId xmlns:p14="http://schemas.microsoft.com/office/powerpoint/2010/main" val="14281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4CB72D-8FCD-AC4E-8601-A853FBD0260E}"/>
              </a:ext>
            </a:extLst>
          </p:cNvPr>
          <p:cNvSpPr/>
          <p:nvPr/>
        </p:nvSpPr>
        <p:spPr>
          <a:xfrm>
            <a:off x="3" y="2966422"/>
            <a:ext cx="12191997" cy="92515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8000" b="1" dirty="0">
                <a:solidFill>
                  <a:srgbClr val="C00000"/>
                </a:solidFill>
                <a:latin typeface="Calibri" panose="020F0502020204030204"/>
              </a:rPr>
              <a:t>?</a:t>
            </a:r>
            <a:endParaRPr kumimoji="0" lang="fi-FI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50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E27F35CB-1FD2-B041-B429-9FC21DF7EF7E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62FE3E-554A-2746-A2BF-7EBE42EDEAE6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</p:spTree>
    <p:extLst>
      <p:ext uri="{BB962C8B-B14F-4D97-AF65-F5344CB8AC3E}">
        <p14:creationId xmlns:p14="http://schemas.microsoft.com/office/powerpoint/2010/main" val="25210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B20C4438-C79B-7B49-9B9A-761DDA410353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AB29E6-3014-A342-A258-7F13DAE747F9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</p:spTree>
    <p:extLst>
      <p:ext uri="{BB962C8B-B14F-4D97-AF65-F5344CB8AC3E}">
        <p14:creationId xmlns:p14="http://schemas.microsoft.com/office/powerpoint/2010/main" val="3432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5F1FAD-7CFC-4F88-9485-B03000BE643E}"/>
              </a:ext>
            </a:extLst>
          </p:cNvPr>
          <p:cNvSpPr/>
          <p:nvPr/>
        </p:nvSpPr>
        <p:spPr>
          <a:xfrm>
            <a:off x="-1" y="3873173"/>
            <a:ext cx="4543171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Kultainen keskitie ääripäiden välillä?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Esim. kriisiaikojen reaktiot: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paljon: Panikoi, lopeta kurssi?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Liian vähän: Tapahtuu mitä tapahtuu?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Keskitie: Oikea.  =  Eli mitä?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0C6FA792-9C48-40B0-BBF4-A4C80B8E0BE6}"/>
              </a:ext>
            </a:extLst>
          </p:cNvPr>
          <p:cNvSpPr/>
          <p:nvPr/>
        </p:nvSpPr>
        <p:spPr>
          <a:xfrm>
            <a:off x="11065382" y="1405049"/>
            <a:ext cx="428626" cy="4466467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1734-F9A6-428E-85DA-9557AF6BC159}"/>
              </a:ext>
            </a:extLst>
          </p:cNvPr>
          <p:cNvSpPr/>
          <p:nvPr/>
        </p:nvSpPr>
        <p:spPr>
          <a:xfrm>
            <a:off x="1" y="171461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“Emme tiedä valintojemme seurauksia tästä ikuisuuteen, joten tekoutilitaris-tiset päätökset ovat mahdottomia.”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Roskaa! Ihan hyvin nähdään, että: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Tartuntariski vähenee (+)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Oppimistulos heikkenee (-)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Ellei tehdä vähän lisätöitä… ( ≈ ? 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2ACCE-EC9C-4ED6-9E6D-FE1305B5203A}"/>
              </a:ext>
            </a:extLst>
          </p:cNvPr>
          <p:cNvSpPr/>
          <p:nvPr/>
        </p:nvSpPr>
        <p:spPr>
          <a:xfrm>
            <a:off x="4576762" y="1733665"/>
            <a:ext cx="30384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Mitä sääntöä käytettäisiin?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Osoittautui ratkaisevaksi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C9C61-6F68-4EBD-9B9B-298B9E988FFC}"/>
              </a:ext>
            </a:extLst>
          </p:cNvPr>
          <p:cNvSpPr/>
          <p:nvPr/>
        </p:nvSpPr>
        <p:spPr>
          <a:xfrm>
            <a:off x="7962898" y="1733665"/>
            <a:ext cx="42291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oli sekava ja muuttui koko ajan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Kumpikaan ratkaisu ei ollut kielletty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Laki tiukkeni koko ajan, joten erehdys varovaisuuden suuntaan ehkä parempi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Mutta varovaisuus minkä suhteen?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Tartuntojen?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Oppimistuloksen?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347DD9-7AB7-480B-8BD7-786D6796BA34}"/>
              </a:ext>
            </a:extLst>
          </p:cNvPr>
          <p:cNvSpPr/>
          <p:nvPr/>
        </p:nvSpPr>
        <p:spPr>
          <a:xfrm>
            <a:off x="7962900" y="3848216"/>
            <a:ext cx="4229100" cy="15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“Ihmisyyden kunnioittaminen pää-määränä” asettaa terveyden sekä oppimisen että lisätyön edelle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Sääntöä edelleen etsitään, mahdolli-simman monelle hyväksyttävää</a:t>
            </a: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F43515F4-BB2F-42EC-A605-99E9DD2E7B60}"/>
              </a:ext>
            </a:extLst>
          </p:cNvPr>
          <p:cNvSpPr/>
          <p:nvPr/>
        </p:nvSpPr>
        <p:spPr>
          <a:xfrm>
            <a:off x="3714750" y="738303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8F68BFBD-C960-4BFF-90AF-064160D5D71D}"/>
              </a:ext>
            </a:extLst>
          </p:cNvPr>
          <p:cNvSpPr/>
          <p:nvPr/>
        </p:nvSpPr>
        <p:spPr>
          <a:xfrm>
            <a:off x="7204710" y="735254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73965729-8739-4675-8B70-8901147D0CB8}"/>
              </a:ext>
            </a:extLst>
          </p:cNvPr>
          <p:cNvSpPr/>
          <p:nvPr/>
        </p:nvSpPr>
        <p:spPr>
          <a:xfrm rot="10800000">
            <a:off x="7204710" y="6104881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DDD20AF2-0155-4583-BFF9-77182FF87A30}"/>
              </a:ext>
            </a:extLst>
          </p:cNvPr>
          <p:cNvSpPr/>
          <p:nvPr/>
        </p:nvSpPr>
        <p:spPr>
          <a:xfrm rot="10800000">
            <a:off x="3714750" y="6118406"/>
            <a:ext cx="1371600" cy="27774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800589-4058-425D-97F0-A715CAD820A4}"/>
              </a:ext>
            </a:extLst>
          </p:cNvPr>
          <p:cNvSpPr/>
          <p:nvPr/>
        </p:nvSpPr>
        <p:spPr>
          <a:xfrm>
            <a:off x="4576762" y="4417621"/>
            <a:ext cx="3104198" cy="955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Kun terveys ja hyvinvointi ovat uhattuina, useimmat muut arvot voi sivuuttaa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6EFF9-1FFE-4591-966B-F59B90B8145E}"/>
              </a:ext>
            </a:extLst>
          </p:cNvPr>
          <p:cNvSpPr/>
          <p:nvPr/>
        </p:nvSpPr>
        <p:spPr>
          <a:xfrm>
            <a:off x="330200" y="318905"/>
            <a:ext cx="277254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Aloitin tästä kulmasta saadakseni kuvan faktoista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D58FC4-2FB3-454E-88D1-77771F16A5C7}"/>
              </a:ext>
            </a:extLst>
          </p:cNvPr>
          <p:cNvSpPr/>
          <p:nvPr/>
        </p:nvSpPr>
        <p:spPr>
          <a:xfrm>
            <a:off x="4586915" y="662345"/>
            <a:ext cx="3038476" cy="41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   ohitin tämän ensin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60AD45-0EDE-4617-8203-E73B27F9CE82}"/>
              </a:ext>
            </a:extLst>
          </p:cNvPr>
          <p:cNvCxnSpPr>
            <a:cxnSpLocks/>
          </p:cNvCxnSpPr>
          <p:nvPr/>
        </p:nvCxnSpPr>
        <p:spPr>
          <a:xfrm>
            <a:off x="876975" y="3857840"/>
            <a:ext cx="3240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C9BF52-22F4-447F-932D-2CE7C66D2173}"/>
              </a:ext>
            </a:extLst>
          </p:cNvPr>
          <p:cNvCxnSpPr>
            <a:cxnSpLocks/>
          </p:cNvCxnSpPr>
          <p:nvPr/>
        </p:nvCxnSpPr>
        <p:spPr>
          <a:xfrm>
            <a:off x="8391383" y="3857932"/>
            <a:ext cx="3024000" cy="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0B5F214-AD28-4A6B-AD4E-18D020C89917}"/>
              </a:ext>
            </a:extLst>
          </p:cNvPr>
          <p:cNvSpPr/>
          <p:nvPr/>
        </p:nvSpPr>
        <p:spPr>
          <a:xfrm>
            <a:off x="8844369" y="352027"/>
            <a:ext cx="3123853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mietin tätä sen verran, että ihan laittomuuksiin ei mentäisi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665883-C4F5-41EB-876C-1EF2CB49A36A}"/>
              </a:ext>
            </a:extLst>
          </p:cNvPr>
          <p:cNvSpPr/>
          <p:nvPr/>
        </p:nvSpPr>
        <p:spPr>
          <a:xfrm>
            <a:off x="8414797" y="6062775"/>
            <a:ext cx="3669174" cy="800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tykästyin tähän ja aloin ajatella, että nyt tarvitaan vain se hyvä sääntö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9BAF21-D28F-4C49-844D-BE123B0AD9E8}"/>
              </a:ext>
            </a:extLst>
          </p:cNvPr>
          <p:cNvSpPr/>
          <p:nvPr/>
        </p:nvSpPr>
        <p:spPr>
          <a:xfrm>
            <a:off x="4505666" y="6057374"/>
            <a:ext cx="3388241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kävin täällä toteamassa,</a:t>
            </a:r>
          </a:p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että elämä ja terveys rulettavat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96A894-D96A-4755-9382-3BC6014B5177}"/>
              </a:ext>
            </a:extLst>
          </p:cNvPr>
          <p:cNvSpPr/>
          <p:nvPr/>
        </p:nvSpPr>
        <p:spPr>
          <a:xfrm>
            <a:off x="330200" y="6053253"/>
            <a:ext cx="3117172" cy="810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ja täällä varmistamassa, että äärimmäisyydet eivät auta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9E1277E-01A7-4D2D-A755-EDA7BA79F66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229100" y="5724640"/>
            <a:ext cx="171449" cy="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DB3C837-0CB3-4889-A5AF-7F53ED9A27B2}"/>
              </a:ext>
            </a:extLst>
          </p:cNvPr>
          <p:cNvCxnSpPr>
            <a:cxnSpLocks/>
          </p:cNvCxnSpPr>
          <p:nvPr/>
        </p:nvCxnSpPr>
        <p:spPr>
          <a:xfrm flipV="1">
            <a:off x="4392133" y="2707242"/>
            <a:ext cx="0" cy="3024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A8ECDA6-6E30-49DE-9D60-447B7C226440}"/>
              </a:ext>
            </a:extLst>
          </p:cNvPr>
          <p:cNvCxnSpPr/>
          <p:nvPr/>
        </p:nvCxnSpPr>
        <p:spPr>
          <a:xfrm>
            <a:off x="4389916" y="2711310"/>
            <a:ext cx="252000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BDA0E488-0D64-49A8-8708-E2C8F11E2E7F}"/>
              </a:ext>
            </a:extLst>
          </p:cNvPr>
          <p:cNvSpPr/>
          <p:nvPr/>
        </p:nvSpPr>
        <p:spPr>
          <a:xfrm>
            <a:off x="4555166" y="2385460"/>
            <a:ext cx="3111677" cy="7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70C0"/>
                </a:solidFill>
                <a:latin typeface="Bubblegum Sans" panose="02000506000000020004" pitchFamily="2" charset="0"/>
              </a:rPr>
              <a:t>muistaakseni sitten “maximin”- säännön ja todetakseni sen järkeväksi: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20C4F8-7E20-43B5-954B-E54BA307E260}"/>
              </a:ext>
            </a:extLst>
          </p:cNvPr>
          <p:cNvSpPr/>
          <p:nvPr/>
        </p:nvSpPr>
        <p:spPr>
          <a:xfrm>
            <a:off x="4577162" y="3390694"/>
            <a:ext cx="3038475" cy="84315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rgbClr val="C00000"/>
                </a:solidFill>
              </a:rPr>
              <a:t>Vältä vaihtoehtoa, jonka lopputulos</a:t>
            </a:r>
          </a:p>
          <a:p>
            <a:pPr algn="ctr"/>
            <a:r>
              <a:rPr lang="fi-FI" sz="2400" b="1" dirty="0">
                <a:solidFill>
                  <a:srgbClr val="C00000"/>
                </a:solidFill>
              </a:rPr>
              <a:t>voisi olla pahin!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 dirty="0">
                <a:solidFill>
                  <a:srgbClr val="C00000"/>
                </a:solidFill>
              </a:rPr>
              <a:t>Matin valinta – perjantai 13.3.2020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0B96F4-93BA-4872-B4D8-E041D6C0DBE1}"/>
              </a:ext>
            </a:extLst>
          </p:cNvPr>
          <p:cNvCxnSpPr>
            <a:cxnSpLocks/>
          </p:cNvCxnSpPr>
          <p:nvPr/>
        </p:nvCxnSpPr>
        <p:spPr>
          <a:xfrm flipV="1">
            <a:off x="7787463" y="1407229"/>
            <a:ext cx="0" cy="43200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8471916-2DA6-45FB-A156-1D66BF8DCB4A}"/>
              </a:ext>
            </a:extLst>
          </p:cNvPr>
          <p:cNvCxnSpPr>
            <a:cxnSpLocks/>
          </p:cNvCxnSpPr>
          <p:nvPr/>
        </p:nvCxnSpPr>
        <p:spPr>
          <a:xfrm flipV="1">
            <a:off x="7783922" y="5717548"/>
            <a:ext cx="171449" cy="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E6FAF02-5017-421C-869D-C273F4C07970}"/>
              </a:ext>
            </a:extLst>
          </p:cNvPr>
          <p:cNvCxnSpPr>
            <a:cxnSpLocks/>
          </p:cNvCxnSpPr>
          <p:nvPr/>
        </p:nvCxnSpPr>
        <p:spPr>
          <a:xfrm flipV="1">
            <a:off x="7606711" y="1414889"/>
            <a:ext cx="171449" cy="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EF609-EA85-47E1-A783-3D82B0A5EB6C}"/>
              </a:ext>
            </a:extLst>
          </p:cNvPr>
          <p:cNvCxnSpPr>
            <a:cxnSpLocks/>
          </p:cNvCxnSpPr>
          <p:nvPr/>
        </p:nvCxnSpPr>
        <p:spPr>
          <a:xfrm flipV="1">
            <a:off x="7610253" y="3746970"/>
            <a:ext cx="171449" cy="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EE2FF7B-A2CC-42C6-B023-25DE6BA23CDE}"/>
              </a:ext>
            </a:extLst>
          </p:cNvPr>
          <p:cNvCxnSpPr>
            <a:cxnSpLocks/>
          </p:cNvCxnSpPr>
          <p:nvPr/>
        </p:nvCxnSpPr>
        <p:spPr>
          <a:xfrm flipV="1">
            <a:off x="4798067" y="4417618"/>
            <a:ext cx="2628000" cy="3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2593646-EA65-465C-9004-F3C338F6E0A5}"/>
              </a:ext>
            </a:extLst>
          </p:cNvPr>
          <p:cNvCxnSpPr>
            <a:cxnSpLocks/>
          </p:cNvCxnSpPr>
          <p:nvPr/>
        </p:nvCxnSpPr>
        <p:spPr>
          <a:xfrm flipV="1">
            <a:off x="4798067" y="3224150"/>
            <a:ext cx="2628000" cy="3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48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35C84-FA3A-7649-8F67-567212344DAE}"/>
              </a:ext>
            </a:extLst>
          </p:cNvPr>
          <p:cNvSpPr/>
          <p:nvPr/>
        </p:nvSpPr>
        <p:spPr>
          <a:xfrm>
            <a:off x="10065" y="1108488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Tehokas sanoma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Maa-ottelu-henki!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Hoiva…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5C106E98-FE47-D844-9E7E-5DBF4F7655B9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EDA103-CE91-7F44-B826-46A3C43784B5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</p:spTree>
    <p:extLst>
      <p:ext uri="{BB962C8B-B14F-4D97-AF65-F5344CB8AC3E}">
        <p14:creationId xmlns:p14="http://schemas.microsoft.com/office/powerpoint/2010/main" val="260816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35C84-FA3A-7649-8F67-567212344DAE}"/>
              </a:ext>
            </a:extLst>
          </p:cNvPr>
          <p:cNvSpPr/>
          <p:nvPr/>
        </p:nvSpPr>
        <p:spPr>
          <a:xfrm>
            <a:off x="10065" y="1108488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Tehokas sanoma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Maa-ottelu-henki!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Hoiva…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3019417" y="1081201"/>
            <a:ext cx="7981952" cy="4972051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0D6FF-68BE-8D41-BAA3-E867EC52EC77}"/>
              </a:ext>
            </a:extLst>
          </p:cNvPr>
          <p:cNvSpPr/>
          <p:nvPr/>
        </p:nvSpPr>
        <p:spPr>
          <a:xfrm>
            <a:off x="9301163" y="3786194"/>
            <a:ext cx="1714500" cy="226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         Ihmis-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oikeus-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Laki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Oikeudet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51101-C225-F740-BA9E-3E25382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13" y="6016516"/>
            <a:ext cx="1554148" cy="8700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407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35C84-FA3A-7649-8F67-567212344DAE}"/>
              </a:ext>
            </a:extLst>
          </p:cNvPr>
          <p:cNvSpPr/>
          <p:nvPr/>
        </p:nvSpPr>
        <p:spPr>
          <a:xfrm>
            <a:off x="10065" y="1108488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Tehokas sanoma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Maa-ottelu-henki!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Hoiva…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0D6FF-68BE-8D41-BAA3-E867EC52EC77}"/>
              </a:ext>
            </a:extLst>
          </p:cNvPr>
          <p:cNvSpPr/>
          <p:nvPr/>
        </p:nvSpPr>
        <p:spPr>
          <a:xfrm>
            <a:off x="9301163" y="3786194"/>
            <a:ext cx="1714500" cy="226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         Ihmis-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oikeus-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Laki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Oikeudet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51101-C225-F740-BA9E-3E25382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13" y="6016516"/>
            <a:ext cx="1554148" cy="8700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77250C-DC12-4B47-8261-BA5587B63700}"/>
              </a:ext>
            </a:extLst>
          </p:cNvPr>
          <p:cNvSpPr/>
          <p:nvPr/>
        </p:nvSpPr>
        <p:spPr>
          <a:xfrm>
            <a:off x="9701209" y="8868"/>
            <a:ext cx="600076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–</a:t>
            </a:r>
            <a:endParaRPr kumimoji="0" lang="fi-FI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C9A2EE-7C68-3A40-9E84-445AAF35CAEA}"/>
              </a:ext>
            </a:extLst>
          </p:cNvPr>
          <p:cNvSpPr/>
          <p:nvPr/>
        </p:nvSpPr>
        <p:spPr>
          <a:xfrm>
            <a:off x="10975490" y="3831127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Huu-tavan ääni erä-maassa</a:t>
            </a:r>
          </a:p>
        </p:txBody>
      </p:sp>
    </p:spTree>
    <p:extLst>
      <p:ext uri="{BB962C8B-B14F-4D97-AF65-F5344CB8AC3E}">
        <p14:creationId xmlns:p14="http://schemas.microsoft.com/office/powerpoint/2010/main" val="10342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35C84-FA3A-7649-8F67-567212344DAE}"/>
              </a:ext>
            </a:extLst>
          </p:cNvPr>
          <p:cNvSpPr/>
          <p:nvPr/>
        </p:nvSpPr>
        <p:spPr>
          <a:xfrm>
            <a:off x="10065" y="1108488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Tehokas sanoma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Maa-ottelu-henki!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Hoiva…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0D6FF-68BE-8D41-BAA3-E867EC52EC77}"/>
              </a:ext>
            </a:extLst>
          </p:cNvPr>
          <p:cNvSpPr/>
          <p:nvPr/>
        </p:nvSpPr>
        <p:spPr>
          <a:xfrm>
            <a:off x="9301163" y="3786194"/>
            <a:ext cx="1714500" cy="226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         Ihmis-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oikeus-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Laki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Oikeudet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51101-C225-F740-BA9E-3E25382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13" y="6016516"/>
            <a:ext cx="1554148" cy="8700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77250C-DC12-4B47-8261-BA5587B63700}"/>
              </a:ext>
            </a:extLst>
          </p:cNvPr>
          <p:cNvSpPr/>
          <p:nvPr/>
        </p:nvSpPr>
        <p:spPr>
          <a:xfrm>
            <a:off x="9701209" y="8868"/>
            <a:ext cx="600076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–</a:t>
            </a:r>
            <a:endParaRPr kumimoji="0" lang="fi-FI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21F84-E4F5-9A48-BB5F-59B4F219E1C4}"/>
              </a:ext>
            </a:extLst>
          </p:cNvPr>
          <p:cNvSpPr/>
          <p:nvPr/>
        </p:nvSpPr>
        <p:spPr>
          <a:xfrm>
            <a:off x="5398472" y="3280991"/>
            <a:ext cx="1395052" cy="4080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Maximin</a:t>
            </a:r>
          </a:p>
        </p:txBody>
      </p:sp>
    </p:spTree>
    <p:extLst>
      <p:ext uri="{BB962C8B-B14F-4D97-AF65-F5344CB8AC3E}">
        <p14:creationId xmlns:p14="http://schemas.microsoft.com/office/powerpoint/2010/main" val="216828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35C84-FA3A-7649-8F67-567212344DAE}"/>
              </a:ext>
            </a:extLst>
          </p:cNvPr>
          <p:cNvSpPr/>
          <p:nvPr/>
        </p:nvSpPr>
        <p:spPr>
          <a:xfrm>
            <a:off x="10065" y="1108488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Tehokas sanoma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Maa-ottelu-henki!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Hoiva…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0D6FF-68BE-8D41-BAA3-E867EC52EC77}"/>
              </a:ext>
            </a:extLst>
          </p:cNvPr>
          <p:cNvSpPr/>
          <p:nvPr/>
        </p:nvSpPr>
        <p:spPr>
          <a:xfrm>
            <a:off x="9301163" y="3786194"/>
            <a:ext cx="1714500" cy="226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         Ihmis-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oikeus-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Laki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Oikeudet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51101-C225-F740-BA9E-3E25382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13" y="6016516"/>
            <a:ext cx="1554148" cy="8700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77250C-DC12-4B47-8261-BA5587B63700}"/>
              </a:ext>
            </a:extLst>
          </p:cNvPr>
          <p:cNvSpPr/>
          <p:nvPr/>
        </p:nvSpPr>
        <p:spPr>
          <a:xfrm>
            <a:off x="9701209" y="8868"/>
            <a:ext cx="600076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–</a:t>
            </a:r>
            <a:endParaRPr kumimoji="0" lang="fi-FI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21F84-E4F5-9A48-BB5F-59B4F219E1C4}"/>
              </a:ext>
            </a:extLst>
          </p:cNvPr>
          <p:cNvSpPr/>
          <p:nvPr/>
        </p:nvSpPr>
        <p:spPr>
          <a:xfrm>
            <a:off x="5398472" y="3280991"/>
            <a:ext cx="1395052" cy="4080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EF8948-B05B-0C42-812B-DF185EFA4CA7}"/>
              </a:ext>
            </a:extLst>
          </p:cNvPr>
          <p:cNvSpPr/>
          <p:nvPr/>
        </p:nvSpPr>
        <p:spPr>
          <a:xfrm>
            <a:off x="3805837" y="2532888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Tasa-valta-laisuus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35C84-FA3A-7649-8F67-567212344DAE}"/>
              </a:ext>
            </a:extLst>
          </p:cNvPr>
          <p:cNvSpPr/>
          <p:nvPr/>
        </p:nvSpPr>
        <p:spPr>
          <a:xfrm>
            <a:off x="10065" y="1108488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Tehokas sanoma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Maa-ottelu-henki!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Hoiva…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0D6FF-68BE-8D41-BAA3-E867EC52EC77}"/>
              </a:ext>
            </a:extLst>
          </p:cNvPr>
          <p:cNvSpPr/>
          <p:nvPr/>
        </p:nvSpPr>
        <p:spPr>
          <a:xfrm>
            <a:off x="9301163" y="3786194"/>
            <a:ext cx="1714500" cy="226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         Ihmis-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oikeus-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Laki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Oikeudet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51101-C225-F740-BA9E-3E25382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13" y="6016516"/>
            <a:ext cx="1554148" cy="8700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77250C-DC12-4B47-8261-BA5587B63700}"/>
              </a:ext>
            </a:extLst>
          </p:cNvPr>
          <p:cNvSpPr/>
          <p:nvPr/>
        </p:nvSpPr>
        <p:spPr>
          <a:xfrm>
            <a:off x="9701209" y="8868"/>
            <a:ext cx="600076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–</a:t>
            </a:r>
            <a:endParaRPr kumimoji="0" lang="fi-FI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9AADD5-5FCB-2B49-BA57-DF6C8E09B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652" y="1629559"/>
            <a:ext cx="4038603" cy="25440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8D21F84-E4F5-9A48-BB5F-59B4F219E1C4}"/>
              </a:ext>
            </a:extLst>
          </p:cNvPr>
          <p:cNvSpPr/>
          <p:nvPr/>
        </p:nvSpPr>
        <p:spPr>
          <a:xfrm>
            <a:off x="5398472" y="3280991"/>
            <a:ext cx="1395052" cy="4080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EF8948-B05B-0C42-812B-DF185EFA4CA7}"/>
              </a:ext>
            </a:extLst>
          </p:cNvPr>
          <p:cNvSpPr/>
          <p:nvPr/>
        </p:nvSpPr>
        <p:spPr>
          <a:xfrm>
            <a:off x="3805837" y="2532888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Tasa-valta-laisuus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35C84-FA3A-7649-8F67-567212344DAE}"/>
              </a:ext>
            </a:extLst>
          </p:cNvPr>
          <p:cNvSpPr/>
          <p:nvPr/>
        </p:nvSpPr>
        <p:spPr>
          <a:xfrm>
            <a:off x="10065" y="1108488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Tehokas sanoma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Maa-ottelu-henki!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Hoiva…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0D6FF-68BE-8D41-BAA3-E867EC52EC77}"/>
              </a:ext>
            </a:extLst>
          </p:cNvPr>
          <p:cNvSpPr/>
          <p:nvPr/>
        </p:nvSpPr>
        <p:spPr>
          <a:xfrm>
            <a:off x="9301163" y="3786194"/>
            <a:ext cx="1714500" cy="226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         Ihmis-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oikeus-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Laki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Oikeudet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51101-C225-F740-BA9E-3E25382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13" y="6016516"/>
            <a:ext cx="1554148" cy="8700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77250C-DC12-4B47-8261-BA5587B63700}"/>
              </a:ext>
            </a:extLst>
          </p:cNvPr>
          <p:cNvSpPr/>
          <p:nvPr/>
        </p:nvSpPr>
        <p:spPr>
          <a:xfrm>
            <a:off x="9701209" y="8868"/>
            <a:ext cx="600076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–</a:t>
            </a:r>
            <a:endParaRPr kumimoji="0" lang="fi-FI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21F84-E4F5-9A48-BB5F-59B4F219E1C4}"/>
              </a:ext>
            </a:extLst>
          </p:cNvPr>
          <p:cNvSpPr/>
          <p:nvPr/>
        </p:nvSpPr>
        <p:spPr>
          <a:xfrm>
            <a:off x="5398472" y="3280991"/>
            <a:ext cx="1395052" cy="4080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EF8948-B05B-0C42-812B-DF185EFA4CA7}"/>
              </a:ext>
            </a:extLst>
          </p:cNvPr>
          <p:cNvSpPr/>
          <p:nvPr/>
        </p:nvSpPr>
        <p:spPr>
          <a:xfrm>
            <a:off x="3805837" y="2532888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Tasa-valta-laisuus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90CBAD-1D85-AE46-9788-8AF5436AF221}"/>
              </a:ext>
            </a:extLst>
          </p:cNvPr>
          <p:cNvSpPr/>
          <p:nvPr/>
        </p:nvSpPr>
        <p:spPr>
          <a:xfrm>
            <a:off x="3078622" y="4774317"/>
            <a:ext cx="3714902" cy="54962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Hoivapuoli men</a:t>
            </a: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i pieleen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B79A1-72E1-7B40-A390-80F4E70E6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582" y="5317442"/>
            <a:ext cx="2281238" cy="150429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048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0A34E-3112-A247-AA8A-072742E2C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274" y="1497814"/>
            <a:ext cx="6994432" cy="234901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35C84-FA3A-7649-8F67-567212344DAE}"/>
              </a:ext>
            </a:extLst>
          </p:cNvPr>
          <p:cNvSpPr/>
          <p:nvPr/>
        </p:nvSpPr>
        <p:spPr>
          <a:xfrm>
            <a:off x="10065" y="1108488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Tehokas sanoma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Maa-ottelu-henki!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Hoiva…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0D6FF-68BE-8D41-BAA3-E867EC52EC77}"/>
              </a:ext>
            </a:extLst>
          </p:cNvPr>
          <p:cNvSpPr/>
          <p:nvPr/>
        </p:nvSpPr>
        <p:spPr>
          <a:xfrm>
            <a:off x="9301163" y="3786194"/>
            <a:ext cx="1714500" cy="226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         Ihmis-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oikeus-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Laki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Oikeudet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51101-C225-F740-BA9E-3E25382E1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13" y="6016516"/>
            <a:ext cx="1554148" cy="8700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77250C-DC12-4B47-8261-BA5587B63700}"/>
              </a:ext>
            </a:extLst>
          </p:cNvPr>
          <p:cNvSpPr/>
          <p:nvPr/>
        </p:nvSpPr>
        <p:spPr>
          <a:xfrm>
            <a:off x="9701209" y="8868"/>
            <a:ext cx="600076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–</a:t>
            </a:r>
            <a:endParaRPr kumimoji="0" lang="fi-FI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EF8948-B05B-0C42-812B-DF185EFA4CA7}"/>
              </a:ext>
            </a:extLst>
          </p:cNvPr>
          <p:cNvSpPr/>
          <p:nvPr/>
        </p:nvSpPr>
        <p:spPr>
          <a:xfrm>
            <a:off x="3805837" y="2532888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Tasa-valta-laisuus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90CBAD-1D85-AE46-9788-8AF5436AF221}"/>
              </a:ext>
            </a:extLst>
          </p:cNvPr>
          <p:cNvSpPr/>
          <p:nvPr/>
        </p:nvSpPr>
        <p:spPr>
          <a:xfrm>
            <a:off x="3078622" y="4774317"/>
            <a:ext cx="3714902" cy="54962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Hoivapuoli men</a:t>
            </a: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i pieleen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EF9E39-CCCD-864D-8BBF-E120439D71A3}"/>
              </a:ext>
            </a:extLst>
          </p:cNvPr>
          <p:cNvSpPr/>
          <p:nvPr/>
        </p:nvSpPr>
        <p:spPr>
          <a:xfrm>
            <a:off x="8634715" y="1913178"/>
            <a:ext cx="1689720" cy="71362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0E87A5-D3CE-6D4F-9B2A-FDD4DAC4049D}"/>
              </a:ext>
            </a:extLst>
          </p:cNvPr>
          <p:cNvSpPr/>
          <p:nvPr/>
        </p:nvSpPr>
        <p:spPr>
          <a:xfrm>
            <a:off x="8228000" y="1857191"/>
            <a:ext cx="2508271" cy="78119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Kansa kehitti omat lakinsa</a:t>
            </a:r>
          </a:p>
        </p:txBody>
      </p:sp>
    </p:spTree>
    <p:extLst>
      <p:ext uri="{BB962C8B-B14F-4D97-AF65-F5344CB8AC3E}">
        <p14:creationId xmlns:p14="http://schemas.microsoft.com/office/powerpoint/2010/main" val="2698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35C84-FA3A-7649-8F67-567212344DAE}"/>
              </a:ext>
            </a:extLst>
          </p:cNvPr>
          <p:cNvSpPr/>
          <p:nvPr/>
        </p:nvSpPr>
        <p:spPr>
          <a:xfrm>
            <a:off x="10065" y="1108488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Tehokas sanoma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Maa-ottelu-henki!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Hoiva…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0D6FF-68BE-8D41-BAA3-E867EC52EC77}"/>
              </a:ext>
            </a:extLst>
          </p:cNvPr>
          <p:cNvSpPr/>
          <p:nvPr/>
        </p:nvSpPr>
        <p:spPr>
          <a:xfrm>
            <a:off x="9301163" y="3786194"/>
            <a:ext cx="1714500" cy="226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         Ihmis-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oikeus-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Laki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Oikeudet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51101-C225-F740-BA9E-3E25382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13" y="6016516"/>
            <a:ext cx="1554148" cy="8700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77250C-DC12-4B47-8261-BA5587B63700}"/>
              </a:ext>
            </a:extLst>
          </p:cNvPr>
          <p:cNvSpPr/>
          <p:nvPr/>
        </p:nvSpPr>
        <p:spPr>
          <a:xfrm>
            <a:off x="9701209" y="8868"/>
            <a:ext cx="600076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–</a:t>
            </a:r>
            <a:endParaRPr kumimoji="0" lang="fi-FI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21F84-E4F5-9A48-BB5F-59B4F219E1C4}"/>
              </a:ext>
            </a:extLst>
          </p:cNvPr>
          <p:cNvSpPr/>
          <p:nvPr/>
        </p:nvSpPr>
        <p:spPr>
          <a:xfrm>
            <a:off x="5398472" y="3280991"/>
            <a:ext cx="1395052" cy="4080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EF8948-B05B-0C42-812B-DF185EFA4CA7}"/>
              </a:ext>
            </a:extLst>
          </p:cNvPr>
          <p:cNvSpPr/>
          <p:nvPr/>
        </p:nvSpPr>
        <p:spPr>
          <a:xfrm>
            <a:off x="3805837" y="2532888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Tasa-valta-laisuus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90CBAD-1D85-AE46-9788-8AF5436AF221}"/>
              </a:ext>
            </a:extLst>
          </p:cNvPr>
          <p:cNvSpPr/>
          <p:nvPr/>
        </p:nvSpPr>
        <p:spPr>
          <a:xfrm>
            <a:off x="3078622" y="4774317"/>
            <a:ext cx="3714902" cy="54962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Hoivapuoli men</a:t>
            </a: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i pieleen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0E87A5-D3CE-6D4F-9B2A-FDD4DAC4049D}"/>
              </a:ext>
            </a:extLst>
          </p:cNvPr>
          <p:cNvSpPr/>
          <p:nvPr/>
        </p:nvSpPr>
        <p:spPr>
          <a:xfrm>
            <a:off x="8228000" y="1857191"/>
            <a:ext cx="2508271" cy="78119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Kansa kehitti omat lakinsa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F1648F-73D1-5541-87D8-7C28E8B84460}"/>
              </a:ext>
            </a:extLst>
          </p:cNvPr>
          <p:cNvSpPr/>
          <p:nvPr/>
        </p:nvSpPr>
        <p:spPr>
          <a:xfrm>
            <a:off x="6038275" y="1793079"/>
            <a:ext cx="2003414" cy="12687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muitakin arvoja kuin terveys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003CC2-17F2-D043-A10B-59F27FAD4499}"/>
              </a:ext>
            </a:extLst>
          </p:cNvPr>
          <p:cNvSpPr/>
          <p:nvPr/>
        </p:nvSpPr>
        <p:spPr>
          <a:xfrm>
            <a:off x="3078622" y="3649801"/>
            <a:ext cx="2003414" cy="12687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muitakin arvoja kuin terveys</a:t>
            </a:r>
          </a:p>
        </p:txBody>
      </p:sp>
    </p:spTree>
    <p:extLst>
      <p:ext uri="{BB962C8B-B14F-4D97-AF65-F5344CB8AC3E}">
        <p14:creationId xmlns:p14="http://schemas.microsoft.com/office/powerpoint/2010/main" val="7905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keskiviikko 25.3.2020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1"/>
            <a:ext cx="7981952" cy="4972051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35C84-FA3A-7649-8F67-567212344DAE}"/>
              </a:ext>
            </a:extLst>
          </p:cNvPr>
          <p:cNvSpPr/>
          <p:nvPr/>
        </p:nvSpPr>
        <p:spPr>
          <a:xfrm>
            <a:off x="10065" y="1108488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Tehokas sanoma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Maa-ottelu-henki!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Hoiva…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0D6FF-68BE-8D41-BAA3-E867EC52EC77}"/>
              </a:ext>
            </a:extLst>
          </p:cNvPr>
          <p:cNvSpPr/>
          <p:nvPr/>
        </p:nvSpPr>
        <p:spPr>
          <a:xfrm>
            <a:off x="9301163" y="3786194"/>
            <a:ext cx="1714500" cy="226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         Ihmis-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oikeus-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Laki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Oikeudet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51101-C225-F740-BA9E-3E25382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13" y="6016516"/>
            <a:ext cx="1554148" cy="8700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77250C-DC12-4B47-8261-BA5587B63700}"/>
              </a:ext>
            </a:extLst>
          </p:cNvPr>
          <p:cNvSpPr/>
          <p:nvPr/>
        </p:nvSpPr>
        <p:spPr>
          <a:xfrm>
            <a:off x="9701209" y="8868"/>
            <a:ext cx="600076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–</a:t>
            </a:r>
            <a:endParaRPr kumimoji="0" lang="fi-FI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21F84-E4F5-9A48-BB5F-59B4F219E1C4}"/>
              </a:ext>
            </a:extLst>
          </p:cNvPr>
          <p:cNvSpPr/>
          <p:nvPr/>
        </p:nvSpPr>
        <p:spPr>
          <a:xfrm>
            <a:off x="5398472" y="3280991"/>
            <a:ext cx="1395052" cy="4080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EF8948-B05B-0C42-812B-DF185EFA4CA7}"/>
              </a:ext>
            </a:extLst>
          </p:cNvPr>
          <p:cNvSpPr/>
          <p:nvPr/>
        </p:nvSpPr>
        <p:spPr>
          <a:xfrm>
            <a:off x="3805837" y="2532888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Tasa-valta-laisuus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90CBAD-1D85-AE46-9788-8AF5436AF221}"/>
              </a:ext>
            </a:extLst>
          </p:cNvPr>
          <p:cNvSpPr/>
          <p:nvPr/>
        </p:nvSpPr>
        <p:spPr>
          <a:xfrm>
            <a:off x="3078622" y="4774317"/>
            <a:ext cx="3714902" cy="54962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Hoivapuoli men</a:t>
            </a: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i pieleen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0E87A5-D3CE-6D4F-9B2A-FDD4DAC4049D}"/>
              </a:ext>
            </a:extLst>
          </p:cNvPr>
          <p:cNvSpPr/>
          <p:nvPr/>
        </p:nvSpPr>
        <p:spPr>
          <a:xfrm>
            <a:off x="8228000" y="1857191"/>
            <a:ext cx="2508271" cy="78119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Kansa kehitti omat lakinsa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F1648F-73D1-5541-87D8-7C28E8B84460}"/>
              </a:ext>
            </a:extLst>
          </p:cNvPr>
          <p:cNvSpPr/>
          <p:nvPr/>
        </p:nvSpPr>
        <p:spPr>
          <a:xfrm>
            <a:off x="6038275" y="1793079"/>
            <a:ext cx="2003414" cy="12687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muitakin arvoja kuin terveys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003CC2-17F2-D043-A10B-59F27FAD4499}"/>
              </a:ext>
            </a:extLst>
          </p:cNvPr>
          <p:cNvSpPr/>
          <p:nvPr/>
        </p:nvSpPr>
        <p:spPr>
          <a:xfrm>
            <a:off x="3078622" y="3649801"/>
            <a:ext cx="2003414" cy="12687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muitakin arvoja kuin terveys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ECABF4-8FE6-6547-BF3F-9BB76988927A}"/>
              </a:ext>
            </a:extLst>
          </p:cNvPr>
          <p:cNvSpPr/>
          <p:nvPr/>
        </p:nvSpPr>
        <p:spPr>
          <a:xfrm>
            <a:off x="7991087" y="4095732"/>
            <a:ext cx="1984908" cy="1943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Valtiosääntö- oikeusjuristit: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BFA7F-D399-444A-9493-A89BD069A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439" y="6016516"/>
            <a:ext cx="1309866" cy="8700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2434E6-E6DC-C34A-BD65-52D278A24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874" y="6025738"/>
            <a:ext cx="1288566" cy="8700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967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BCAFE-2768-3742-8F6D-F7B6F0E0C23D}"/>
              </a:ext>
            </a:extLst>
          </p:cNvPr>
          <p:cNvSpPr/>
          <p:nvPr/>
        </p:nvSpPr>
        <p:spPr>
          <a:xfrm>
            <a:off x="-1" y="1574157"/>
            <a:ext cx="12191997" cy="337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Covid-19-pandemia on iskenyt Suomeen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BFC0B9"/>
                </a:solidFill>
              </a:rPr>
              <a:t>Yliopistot miettivät etäopetukseen siirtymistä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BFC0B9"/>
                </a:solidFill>
              </a:rPr>
              <a:t>Aalto-yliopisto on päättänyt, että se tehdään ”ensi viikon kuluessa”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BFC0B9"/>
                </a:solidFill>
              </a:rPr>
              <a:t>On perjantai ja Matilla on Business Ethics -luento maanantaina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BFC0B9"/>
                </a:solidFill>
              </a:rPr>
              <a:t>Pitäisikö luento vielä pitää? </a:t>
            </a:r>
          </a:p>
        </p:txBody>
      </p:sp>
    </p:spTree>
    <p:extLst>
      <p:ext uri="{BB962C8B-B14F-4D97-AF65-F5344CB8AC3E}">
        <p14:creationId xmlns:p14="http://schemas.microsoft.com/office/powerpoint/2010/main" val="2422289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kesäkuu 2020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0"/>
            <a:ext cx="5602901" cy="3035887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8D0581-94CD-0446-8C8D-939624142510}"/>
              </a:ext>
            </a:extLst>
          </p:cNvPr>
          <p:cNvSpPr/>
          <p:nvPr/>
        </p:nvSpPr>
        <p:spPr>
          <a:xfrm>
            <a:off x="1591782" y="539141"/>
            <a:ext cx="4038603" cy="5484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Calligraphy" panose="03010101010101010101" pitchFamily="66" charset="77"/>
              </a:rPr>
              <a:t>: ”Pakko. TINA.”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35C84-FA3A-7649-8F67-567212344DAE}"/>
              </a:ext>
            </a:extLst>
          </p:cNvPr>
          <p:cNvSpPr/>
          <p:nvPr/>
        </p:nvSpPr>
        <p:spPr>
          <a:xfrm>
            <a:off x="10065" y="1108488"/>
            <a:ext cx="1209132" cy="254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Tehokas sanoma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Maa-ottelu-henki!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Hoiva…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0D6FF-68BE-8D41-BAA3-E867EC52EC77}"/>
              </a:ext>
            </a:extLst>
          </p:cNvPr>
          <p:cNvSpPr/>
          <p:nvPr/>
        </p:nvSpPr>
        <p:spPr>
          <a:xfrm>
            <a:off x="9301163" y="3786194"/>
            <a:ext cx="1714500" cy="226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         Ihmis-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oikeus-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Laki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Oikeudet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51101-C225-F740-BA9E-3E25382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13" y="6016516"/>
            <a:ext cx="1554148" cy="8700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8D21F84-E4F5-9A48-BB5F-59B4F219E1C4}"/>
              </a:ext>
            </a:extLst>
          </p:cNvPr>
          <p:cNvSpPr/>
          <p:nvPr/>
        </p:nvSpPr>
        <p:spPr>
          <a:xfrm>
            <a:off x="5398472" y="3280991"/>
            <a:ext cx="1395052" cy="4080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EF8948-B05B-0C42-812B-DF185EFA4CA7}"/>
              </a:ext>
            </a:extLst>
          </p:cNvPr>
          <p:cNvSpPr/>
          <p:nvPr/>
        </p:nvSpPr>
        <p:spPr>
          <a:xfrm>
            <a:off x="3805837" y="2532888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Tasa-valta-laisuus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90CBAD-1D85-AE46-9788-8AF5436AF221}"/>
              </a:ext>
            </a:extLst>
          </p:cNvPr>
          <p:cNvSpPr/>
          <p:nvPr/>
        </p:nvSpPr>
        <p:spPr>
          <a:xfrm>
            <a:off x="3078622" y="4774317"/>
            <a:ext cx="3714902" cy="54962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Hoivapuoli men</a:t>
            </a: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i pieleen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0E87A5-D3CE-6D4F-9B2A-FDD4DAC4049D}"/>
              </a:ext>
            </a:extLst>
          </p:cNvPr>
          <p:cNvSpPr/>
          <p:nvPr/>
        </p:nvSpPr>
        <p:spPr>
          <a:xfrm>
            <a:off x="8228000" y="1857191"/>
            <a:ext cx="2508271" cy="78119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Kansa kehitti omat lakinsa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F1648F-73D1-5541-87D8-7C28E8B84460}"/>
              </a:ext>
            </a:extLst>
          </p:cNvPr>
          <p:cNvSpPr/>
          <p:nvPr/>
        </p:nvSpPr>
        <p:spPr>
          <a:xfrm>
            <a:off x="5426000" y="1793079"/>
            <a:ext cx="2812464" cy="12687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muitakin arvoja kuin terveys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003CC2-17F2-D043-A10B-59F27FAD4499}"/>
              </a:ext>
            </a:extLst>
          </p:cNvPr>
          <p:cNvSpPr/>
          <p:nvPr/>
        </p:nvSpPr>
        <p:spPr>
          <a:xfrm>
            <a:off x="2214560" y="3649801"/>
            <a:ext cx="2682281" cy="12687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muitakin arvoja kuin terveys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8F18EF-9D63-A248-BFC8-5C9DF9535DA9}"/>
              </a:ext>
            </a:extLst>
          </p:cNvPr>
          <p:cNvCxnSpPr/>
          <p:nvPr/>
        </p:nvCxnSpPr>
        <p:spPr>
          <a:xfrm>
            <a:off x="1840375" y="798653"/>
            <a:ext cx="26043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AF1031-2B5F-5640-BA51-DA76C83EBF76}"/>
              </a:ext>
            </a:extLst>
          </p:cNvPr>
          <p:cNvCxnSpPr>
            <a:cxnSpLocks/>
          </p:cNvCxnSpPr>
          <p:nvPr/>
        </p:nvCxnSpPr>
        <p:spPr>
          <a:xfrm>
            <a:off x="92597" y="1192193"/>
            <a:ext cx="925975" cy="24576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F7564F-09D1-934B-ACFE-1905E4E49189}"/>
              </a:ext>
            </a:extLst>
          </p:cNvPr>
          <p:cNvCxnSpPr>
            <a:cxnSpLocks/>
          </p:cNvCxnSpPr>
          <p:nvPr/>
        </p:nvCxnSpPr>
        <p:spPr>
          <a:xfrm flipH="1">
            <a:off x="244997" y="1192193"/>
            <a:ext cx="646254" cy="249584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3A9B1-BA20-7C47-AFC1-939D2892BD59}"/>
              </a:ext>
            </a:extLst>
          </p:cNvPr>
          <p:cNvSpPr/>
          <p:nvPr/>
        </p:nvSpPr>
        <p:spPr>
          <a:xfrm>
            <a:off x="7991087" y="4095732"/>
            <a:ext cx="1984908" cy="1943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Valtiosääntö- oikeusjuristit: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0DAE277-9668-DF45-9BC6-B9F01863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439" y="6016516"/>
            <a:ext cx="1309866" cy="8700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E33E537-FEE5-CF42-8FDF-34B7F68E1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874" y="6025738"/>
            <a:ext cx="1288566" cy="8700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7891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AF01A-B4DC-1B43-A748-0BCFE886199C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srgbClr val="C00000"/>
                </a:solidFill>
                <a:latin typeface="Calibri" panose="020F0502020204030204"/>
              </a:rPr>
              <a:t>Valtioneuvosto</a:t>
            </a: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valinta – kesäkuu 2020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0"/>
            <a:ext cx="5602901" cy="3035887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190622" y="1100985"/>
            <a:ext cx="4038603" cy="185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THL: Pandemian rajoittaminen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Terveys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QALY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225FC2-DA1A-994C-9FA4-33F5E65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11" y="-13253"/>
            <a:ext cx="1646009" cy="1094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i-FI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0D6FF-68BE-8D41-BAA3-E867EC52EC77}"/>
              </a:ext>
            </a:extLst>
          </p:cNvPr>
          <p:cNvSpPr/>
          <p:nvPr/>
        </p:nvSpPr>
        <p:spPr>
          <a:xfrm>
            <a:off x="9301163" y="3786194"/>
            <a:ext cx="1714500" cy="226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         Ihmis-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oikeus-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         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Laki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Henki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chemeClr val="tx1"/>
                </a:solidFill>
              </a:rPr>
              <a:t>Oikeudet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51101-C225-F740-BA9E-3E25382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13" y="6016516"/>
            <a:ext cx="1554148" cy="8700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8D21F84-E4F5-9A48-BB5F-59B4F219E1C4}"/>
              </a:ext>
            </a:extLst>
          </p:cNvPr>
          <p:cNvSpPr/>
          <p:nvPr/>
        </p:nvSpPr>
        <p:spPr>
          <a:xfrm>
            <a:off x="5398472" y="3280991"/>
            <a:ext cx="1395052" cy="4080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EF8948-B05B-0C42-812B-DF185EFA4CA7}"/>
              </a:ext>
            </a:extLst>
          </p:cNvPr>
          <p:cNvSpPr/>
          <p:nvPr/>
        </p:nvSpPr>
        <p:spPr>
          <a:xfrm>
            <a:off x="3805837" y="2532888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Tasa-valta-laisuus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90CBAD-1D85-AE46-9788-8AF5436AF221}"/>
              </a:ext>
            </a:extLst>
          </p:cNvPr>
          <p:cNvSpPr/>
          <p:nvPr/>
        </p:nvSpPr>
        <p:spPr>
          <a:xfrm>
            <a:off x="3078622" y="4774317"/>
            <a:ext cx="3714902" cy="54962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Hoivapuoli men</a:t>
            </a:r>
            <a:r>
              <a:rPr lang="fi-FI" sz="2400" b="1" dirty="0">
                <a:solidFill>
                  <a:srgbClr val="C00000"/>
                </a:solidFill>
                <a:latin typeface="Calibri" panose="020F0502020204030204"/>
              </a:rPr>
              <a:t>i pieleen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0E87A5-D3CE-6D4F-9B2A-FDD4DAC4049D}"/>
              </a:ext>
            </a:extLst>
          </p:cNvPr>
          <p:cNvSpPr/>
          <p:nvPr/>
        </p:nvSpPr>
        <p:spPr>
          <a:xfrm>
            <a:off x="8228000" y="1857191"/>
            <a:ext cx="2508271" cy="78119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Kansa kehitti omat lakinsa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F1648F-73D1-5541-87D8-7C28E8B84460}"/>
              </a:ext>
            </a:extLst>
          </p:cNvPr>
          <p:cNvSpPr/>
          <p:nvPr/>
        </p:nvSpPr>
        <p:spPr>
          <a:xfrm>
            <a:off x="5426000" y="1793079"/>
            <a:ext cx="2812464" cy="12687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muitakin arvoja kuin terveys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003CC2-17F2-D043-A10B-59F27FAD4499}"/>
              </a:ext>
            </a:extLst>
          </p:cNvPr>
          <p:cNvSpPr/>
          <p:nvPr/>
        </p:nvSpPr>
        <p:spPr>
          <a:xfrm>
            <a:off x="2214560" y="3649801"/>
            <a:ext cx="2682281" cy="12687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muitakin arvoja kuin terveys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3A9B1-BA20-7C47-AFC1-939D2892BD59}"/>
              </a:ext>
            </a:extLst>
          </p:cNvPr>
          <p:cNvSpPr/>
          <p:nvPr/>
        </p:nvSpPr>
        <p:spPr>
          <a:xfrm>
            <a:off x="7991087" y="4095732"/>
            <a:ext cx="1984908" cy="1943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>
                <a:solidFill>
                  <a:schemeClr val="tx1"/>
                </a:solidFill>
              </a:rPr>
              <a:t>Valtiosääntö- oikeusjuristit:</a:t>
            </a:r>
          </a:p>
          <a:p>
            <a:endParaRPr lang="fi-FI" sz="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" b="1" dirty="0">
              <a:solidFill>
                <a:schemeClr val="tx1"/>
              </a:solidFill>
            </a:endParaRPr>
          </a:p>
          <a:p>
            <a:endParaRPr lang="fi-FI" sz="200" b="1" dirty="0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0DAE277-9668-DF45-9BC6-B9F01863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439" y="6016516"/>
            <a:ext cx="1309866" cy="8700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E33E537-FEE5-CF42-8FDF-34B7F68E1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874" y="6025738"/>
            <a:ext cx="1288566" cy="8700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491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584E6C-8C39-B54C-9FB0-A24DA04CF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5862"/>
            <a:ext cx="12191997" cy="81066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CC97B3-0273-F745-B3CE-724B5A6E08F8}"/>
              </a:ext>
            </a:extLst>
          </p:cNvPr>
          <p:cNvSpPr/>
          <p:nvPr/>
        </p:nvSpPr>
        <p:spPr>
          <a:xfrm>
            <a:off x="0" y="107825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 dirty="0">
                <a:solidFill>
                  <a:schemeClr val="bg1"/>
                </a:solidFill>
              </a:rPr>
              <a:t>Voisiko kriisijohtaminen olla etiikkaviestintää?</a:t>
            </a:r>
          </a:p>
        </p:txBody>
      </p:sp>
    </p:spTree>
    <p:extLst>
      <p:ext uri="{BB962C8B-B14F-4D97-AF65-F5344CB8AC3E}">
        <p14:creationId xmlns:p14="http://schemas.microsoft.com/office/powerpoint/2010/main" val="293216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584E6C-8C39-B54C-9FB0-A24DA04CF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5862"/>
            <a:ext cx="12191997" cy="81066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CC97B3-0273-F745-B3CE-724B5A6E08F8}"/>
              </a:ext>
            </a:extLst>
          </p:cNvPr>
          <p:cNvSpPr/>
          <p:nvPr/>
        </p:nvSpPr>
        <p:spPr>
          <a:xfrm>
            <a:off x="0" y="107825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 dirty="0">
                <a:solidFill>
                  <a:schemeClr val="bg1"/>
                </a:solidFill>
              </a:rPr>
              <a:t>Voisiko kriisijohtaminen olla etiikkaviestintää?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7EBBED-A5F2-E244-9064-2CA9A9BA9C20}"/>
              </a:ext>
            </a:extLst>
          </p:cNvPr>
          <p:cNvSpPr/>
          <p:nvPr/>
        </p:nvSpPr>
        <p:spPr>
          <a:xfrm>
            <a:off x="1926" y="5954969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 dirty="0">
                <a:solidFill>
                  <a:schemeClr val="bg1"/>
                </a:solidFill>
              </a:rPr>
              <a:t>Ilman muuta! Terveysutilitarismi toimi kuin häkä</a:t>
            </a:r>
          </a:p>
        </p:txBody>
      </p:sp>
    </p:spTree>
    <p:extLst>
      <p:ext uri="{BB962C8B-B14F-4D97-AF65-F5344CB8AC3E}">
        <p14:creationId xmlns:p14="http://schemas.microsoft.com/office/powerpoint/2010/main" val="329048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619EC5-03D1-CB47-BDC5-6158E8F4E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649F49-81BE-F349-8635-0AC7E12E4B5A}"/>
              </a:ext>
            </a:extLst>
          </p:cNvPr>
          <p:cNvSpPr/>
          <p:nvPr/>
        </p:nvSpPr>
        <p:spPr>
          <a:xfrm>
            <a:off x="1930" y="630612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 dirty="0">
                <a:solidFill>
                  <a:schemeClr val="bg1"/>
                </a:solidFill>
              </a:rPr>
              <a:t>Mutta entä terveysutilitarismin jälkeen?</a:t>
            </a:r>
          </a:p>
        </p:txBody>
      </p:sp>
    </p:spTree>
    <p:extLst>
      <p:ext uri="{BB962C8B-B14F-4D97-AF65-F5344CB8AC3E}">
        <p14:creationId xmlns:p14="http://schemas.microsoft.com/office/powerpoint/2010/main" val="2442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80000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125223-45B2-1545-8F4E-F221B7430D27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4800" b="1" dirty="0">
                <a:solidFill>
                  <a:schemeClr val="bg1"/>
                </a:solidFill>
              </a:rPr>
              <a:t>Miksi?</a:t>
            </a:r>
          </a:p>
        </p:txBody>
      </p:sp>
    </p:spTree>
    <p:extLst>
      <p:ext uri="{BB962C8B-B14F-4D97-AF65-F5344CB8AC3E}">
        <p14:creationId xmlns:p14="http://schemas.microsoft.com/office/powerpoint/2010/main" val="39413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80000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Tieto opiskelijoille heti kun päätös oli tehty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Päätöksentekokaavio seuraavaksi tehtäväksi: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rgbClr val="C00000"/>
              </a:solidFill>
            </a:endParaRPr>
          </a:p>
          <a:p>
            <a:pPr algn="ctr"/>
            <a:r>
              <a:rPr lang="fi-FI" sz="2000" b="1" dirty="0">
                <a:solidFill>
                  <a:srgbClr val="C00000"/>
                </a:solidFill>
              </a:rPr>
              <a:t>     ”Tekikö Matti oikean valinnan? – Analysoi ja arvota!”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”Kivasti välttyi työnteolta” – 20/20</a:t>
            </a:r>
          </a:p>
        </p:txBody>
      </p:sp>
    </p:spTree>
    <p:extLst>
      <p:ext uri="{BB962C8B-B14F-4D97-AF65-F5344CB8AC3E}">
        <p14:creationId xmlns:p14="http://schemas.microsoft.com/office/powerpoint/2010/main" val="141300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80000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Tieto opiskelijoille heti kun päätös oli tehty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Päätöksentekokaavio seuraavaksi tehtäväksi: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     ”Tekikö Matti oikean valinnan? – Analysoi ja arvota!”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”Kivasti välttyi työnteolta” – 20/20</a:t>
            </a:r>
          </a:p>
        </p:txBody>
      </p:sp>
    </p:spTree>
    <p:extLst>
      <p:ext uri="{BB962C8B-B14F-4D97-AF65-F5344CB8AC3E}">
        <p14:creationId xmlns:p14="http://schemas.microsoft.com/office/powerpoint/2010/main" val="141170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80000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Tieto opiskelijoille heti kun päätös oli tehty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Päätöksentekokaavio seuraavaksi tehtäväksi: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     ”Tekikö Matti oikean valinnan? – Analysoi ja arvota!”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”Kivasti välttyi työnteolta” – 20/20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On viestitty kansalle sitä mukaa kuin asioista on päätetty – check.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E0DD0-418B-E646-BACD-FB6EF64730B7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2806072" y="2149282"/>
            <a:ext cx="1083022" cy="8948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1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BCAFE-2768-3742-8F6D-F7B6F0E0C23D}"/>
              </a:ext>
            </a:extLst>
          </p:cNvPr>
          <p:cNvSpPr/>
          <p:nvPr/>
        </p:nvSpPr>
        <p:spPr>
          <a:xfrm>
            <a:off x="-1" y="1574157"/>
            <a:ext cx="12191997" cy="337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Covid-19-pandemia on iskenyt Suomeen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Yliopistot miettivät etäopetukseen siirtymistä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BFC0B9"/>
                </a:solidFill>
              </a:rPr>
              <a:t>Aalto-yliopisto on päättänyt, että se tehdään ”ensi viikon kuluessa”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BFC0B9"/>
                </a:solidFill>
              </a:rPr>
              <a:t>On perjantai ja Matilla on Business Ethics -luento maanantaina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BFC0B9"/>
                </a:solidFill>
              </a:rPr>
              <a:t>Pitäisikö luento vielä pitää? </a:t>
            </a:r>
          </a:p>
        </p:txBody>
      </p:sp>
    </p:spTree>
    <p:extLst>
      <p:ext uri="{BB962C8B-B14F-4D97-AF65-F5344CB8AC3E}">
        <p14:creationId xmlns:p14="http://schemas.microsoft.com/office/powerpoint/2010/main" val="81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80000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Tieto opiskelijoille heti kun päätös oli tehty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Päätöksentekokaavio seuraavaksi tehtäväksi: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     ”Tekikö Matti oikean valinnan? – Analysoi ja arvota!”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”Kivasti välttyi työnteolta” – 20/20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On viestitty kansalle sitä mukaa kuin asioista on päätetty – check.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E0DD0-418B-E646-BACD-FB6EF64730B7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2806072" y="2149282"/>
            <a:ext cx="1083022" cy="8948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Ei ole viestitty päätösten eettisiä perusteita – ”vanha normaali”.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1638D3-EC6F-004A-AC48-7C9F44C7636C}"/>
              </a:ext>
            </a:extLst>
          </p:cNvPr>
          <p:cNvCxnSpPr>
            <a:cxnSpLocks/>
          </p:cNvCxnSpPr>
          <p:nvPr/>
        </p:nvCxnSpPr>
        <p:spPr>
          <a:xfrm flipH="1">
            <a:off x="8624092" y="2126132"/>
            <a:ext cx="1051344" cy="13028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9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80000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Tieto opiskelijoille heti kun päätös oli tehty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Päätöksentekokaavio seuraavaksi tehtäväksi: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     ”Tekikö Matti oikean valinnan? – Analysoi ja arvota!”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”Kivasti välttyi työnteolta” – 20/20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On viestitty kansalle sitä mukaa kuin asioista on päätetty – check.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E0DD0-418B-E646-BACD-FB6EF64730B7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2806072" y="2149282"/>
            <a:ext cx="1083022" cy="8948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Ei ole viestitty päätösten eettisiä perusteita – ”vanha normaali”.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1638D3-EC6F-004A-AC48-7C9F44C7636C}"/>
              </a:ext>
            </a:extLst>
          </p:cNvPr>
          <p:cNvCxnSpPr>
            <a:cxnSpLocks/>
          </p:cNvCxnSpPr>
          <p:nvPr/>
        </p:nvCxnSpPr>
        <p:spPr>
          <a:xfrm flipH="1">
            <a:off x="8624092" y="2126132"/>
            <a:ext cx="1051344" cy="13028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Ei ole osallistettu kansalaisia keskustelemaan päätöksistä.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2D2775-BC38-C547-8786-9A5C4E9A1276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2806072" y="4180112"/>
            <a:ext cx="740617" cy="7109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2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80000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Tieto opiskelijoille heti kun päätös oli tehty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Päätöksentekokaavio seuraavaksi tehtäväksi: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     ”Tekikö Matti oikean valinnan? – Analysoi ja arvota!”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”Kivasti välttyi työnteolta” – 20/20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On viestitty kansalle sitä mukaa kuin asioista on päätetty – check.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E0DD0-418B-E646-BACD-FB6EF64730B7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2806072" y="2149282"/>
            <a:ext cx="1083022" cy="8948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Ei ole viestitty päätösten eettisiä perusteita – ”vanha normaali”.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1638D3-EC6F-004A-AC48-7C9F44C7636C}"/>
              </a:ext>
            </a:extLst>
          </p:cNvPr>
          <p:cNvCxnSpPr>
            <a:cxnSpLocks/>
          </p:cNvCxnSpPr>
          <p:nvPr/>
        </p:nvCxnSpPr>
        <p:spPr>
          <a:xfrm flipH="1">
            <a:off x="8624092" y="2126132"/>
            <a:ext cx="1051344" cy="13028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Ei ole osallistettu kansalaisia keskustelemaan päätöksistä.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2D2775-BC38-C547-8786-9A5C4E9A1276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2806072" y="4180112"/>
            <a:ext cx="740617" cy="7109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Ei ole järjestelmällisesti etsitty virheitä – joten niistä ei opita.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5A0690-BB7C-9A46-94B1-CFDC4856C06E}"/>
              </a:ext>
            </a:extLst>
          </p:cNvPr>
          <p:cNvCxnSpPr>
            <a:cxnSpLocks/>
          </p:cNvCxnSpPr>
          <p:nvPr/>
        </p:nvCxnSpPr>
        <p:spPr>
          <a:xfrm>
            <a:off x="8208301" y="4466586"/>
            <a:ext cx="941463" cy="42452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7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A6C-2F65-3C4E-AFD5-B89C37EA2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1418A-554F-6441-BBDD-A9122E168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375" y="-53497"/>
            <a:ext cx="1714500" cy="11811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754A31-8565-2743-8CDC-D6EEFFE77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5" y="-57875"/>
            <a:ext cx="1697600" cy="11276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B8DA05-1DE9-1B40-AE3D-2B0C68177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22" y="953978"/>
            <a:ext cx="1697600" cy="11276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68165B-6400-7B43-B4CF-A6AAAC986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3801" y="1030625"/>
            <a:ext cx="1710967" cy="117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05F32-57D5-1E4C-B961-6B0D10907C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7490" y="2340902"/>
            <a:ext cx="2757783" cy="20683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88E6D2-C864-7F41-820B-59E8F9B34B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742">
            <a:off x="1147655" y="2986370"/>
            <a:ext cx="5289563" cy="3967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22756E-5115-BC43-AF55-436CE13B5E1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0792" y="4986457"/>
            <a:ext cx="2878560" cy="21589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CC0D9E-B3F6-8F44-9A3E-BDBC1B8428B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8187" y="2425440"/>
            <a:ext cx="4602794" cy="3452096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B52130-310D-9F48-B838-92B1E454947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305">
            <a:off x="6971622" y="3171323"/>
            <a:ext cx="5388964" cy="404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Avoimuus: tieto hallintoalamaisille heti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Läpinäkyvyys: päätösten eettinen perusta esiin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Osallistavuus: kansalaisten näkemykset selvitettävä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Kriittisyys: oppia myös seuraaville hallituksille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</a:rPr>
              <a:t>Viestitään edelleen kansalle sitä mukaa kuin asioista päätetään.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</a:rPr>
              <a:t>Yritetään selvittää ja kertoa</a:t>
            </a:r>
          </a:p>
          <a:p>
            <a:pPr algn="ctr"/>
            <a:r>
              <a:rPr lang="fi-FI" sz="2000" b="1" dirty="0">
                <a:solidFill>
                  <a:srgbClr val="C00000"/>
                </a:solidFill>
              </a:rPr>
              <a:t>(a) mitä tavoitellaan ja (b) miksi.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</a:rPr>
              <a:t>Äänestäminen vaaleissa ei riitä, tarvitaan parempia mekanismeja.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</a:rPr>
              <a:t>Tämä on vastoin poliitikon luontoa joten tarvitaan muita toimijoita.  </a:t>
            </a:r>
          </a:p>
        </p:txBody>
      </p:sp>
    </p:spTree>
    <p:extLst>
      <p:ext uri="{BB962C8B-B14F-4D97-AF65-F5344CB8AC3E}">
        <p14:creationId xmlns:p14="http://schemas.microsoft.com/office/powerpoint/2010/main" val="109274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Avoimuus: tieto hallintoalamaisille heti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Läpinäkyvyys: päätösten eettinen perusta esiin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Osallistavuus: kansalaisten näkemykset selvitettävä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Kriittisyys: oppia myös seuraaville hallituksille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Viestitään edelleen kansalle sitä mukaa kuin asioista päätetään.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E0DD0-418B-E646-BACD-FB6EF64730B7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2806072" y="2149282"/>
            <a:ext cx="1210343" cy="8369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</a:rPr>
              <a:t>Yritetään selvittää ja kertoa</a:t>
            </a:r>
          </a:p>
          <a:p>
            <a:pPr algn="ctr"/>
            <a:r>
              <a:rPr lang="fi-FI" sz="2000" b="1" dirty="0">
                <a:solidFill>
                  <a:srgbClr val="C00000"/>
                </a:solidFill>
              </a:rPr>
              <a:t>(a) mitä tavoitellaan ja (b) miksi.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</a:rPr>
              <a:t>Äänestäminen vaaleissa ei riitä, tarvitaan parempia mekanismeja.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</a:rPr>
              <a:t>Tämä on vastoin poliitikon luontoa joten tarvitaan muita toimijoita.  </a:t>
            </a:r>
          </a:p>
        </p:txBody>
      </p:sp>
    </p:spTree>
    <p:extLst>
      <p:ext uri="{BB962C8B-B14F-4D97-AF65-F5344CB8AC3E}">
        <p14:creationId xmlns:p14="http://schemas.microsoft.com/office/powerpoint/2010/main" val="20091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Avoimuus: tieto hallintoalamaisille heti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Läpinäkyvyys: päätösten eettinen perusta esiin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Osallistavuus: kansalaisten näkemykset selvitettävä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Kriittisyys: oppia myös seuraaville hallituksille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Viestitään edelleen kansalle sitä mukaa kuin asioista päätetään.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E0DD0-418B-E646-BACD-FB6EF64730B7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2806072" y="2149282"/>
            <a:ext cx="1210343" cy="8369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Yritetään selvittää ja kertoa</a:t>
            </a: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(a) mitä tavoitellaan ja (b) miksi.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1638D3-EC6F-004A-AC48-7C9F44C7636C}"/>
              </a:ext>
            </a:extLst>
          </p:cNvPr>
          <p:cNvCxnSpPr>
            <a:cxnSpLocks/>
            <a:stCxn id="18" idx="4"/>
          </p:cNvCxnSpPr>
          <p:nvPr/>
        </p:nvCxnSpPr>
        <p:spPr>
          <a:xfrm flipH="1">
            <a:off x="8368497" y="2149282"/>
            <a:ext cx="1017434" cy="11958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</a:rPr>
              <a:t>Äänestäminen vaaleissa ei riitä, tarvitaan parempia mekanismeja.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</a:rPr>
              <a:t>Tämä on vastoin poliitikon luontoa joten tarvitaan muita toimijoita.  </a:t>
            </a:r>
          </a:p>
        </p:txBody>
      </p:sp>
    </p:spTree>
    <p:extLst>
      <p:ext uri="{BB962C8B-B14F-4D97-AF65-F5344CB8AC3E}">
        <p14:creationId xmlns:p14="http://schemas.microsoft.com/office/powerpoint/2010/main" val="5067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Avoimuus: tieto hallintoalamaisille heti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Läpinäkyvyys: päätösten eettinen perusta esiin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Osallistavuus: kansalaisten näkemykset selvitettävä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C00000"/>
                </a:solidFill>
              </a:rPr>
              <a:t>Kriittisyys: oppia myös seuraaville hallituksille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Viestitään edelleen kansalle sitä mukaa kuin asioista päätetään.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E0DD0-418B-E646-BACD-FB6EF64730B7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2806072" y="2149282"/>
            <a:ext cx="1210343" cy="8369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Yritetään selvittää ja kertoa</a:t>
            </a: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(a) mitä tavoitellaan ja (b) miksi.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1638D3-EC6F-004A-AC48-7C9F44C7636C}"/>
              </a:ext>
            </a:extLst>
          </p:cNvPr>
          <p:cNvCxnSpPr>
            <a:cxnSpLocks/>
            <a:stCxn id="18" idx="4"/>
          </p:cNvCxnSpPr>
          <p:nvPr/>
        </p:nvCxnSpPr>
        <p:spPr>
          <a:xfrm flipH="1">
            <a:off x="8368497" y="2149282"/>
            <a:ext cx="1017434" cy="11958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Äänestäminen vaaleissa ei riitä, tarvitaan parempia mekanismeja.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2D2775-BC38-C547-8786-9A5C4E9A1276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2806072" y="4180112"/>
            <a:ext cx="740617" cy="7109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</a:rPr>
              <a:t>Tämä on vastoin poliitikon luontoa joten tarvitaan muita toimijoita.  </a:t>
            </a:r>
          </a:p>
        </p:txBody>
      </p:sp>
    </p:spTree>
    <p:extLst>
      <p:ext uri="{BB962C8B-B14F-4D97-AF65-F5344CB8AC3E}">
        <p14:creationId xmlns:p14="http://schemas.microsoft.com/office/powerpoint/2010/main" val="8446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Avoimuus: tieto hallintoalamaisille heti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Läpinäkyvyys: päätösten eettinen perusta esiin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Osallistavuus: kansalaisten näkemykset selvitettävä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Kriittisyys: oppia myös seuraaville hallituksille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Viestitään edelleen kansalle sitä mukaa kuin asioista päätetään.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E0DD0-418B-E646-BACD-FB6EF64730B7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2806072" y="2149282"/>
            <a:ext cx="1210343" cy="8369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Yritetään selvittää ja kertoa</a:t>
            </a: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(a) mitä tavoitellaan ja (b) miksi.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1638D3-EC6F-004A-AC48-7C9F44C7636C}"/>
              </a:ext>
            </a:extLst>
          </p:cNvPr>
          <p:cNvCxnSpPr>
            <a:cxnSpLocks/>
            <a:stCxn id="18" idx="4"/>
          </p:cNvCxnSpPr>
          <p:nvPr/>
        </p:nvCxnSpPr>
        <p:spPr>
          <a:xfrm flipH="1">
            <a:off x="8368497" y="2149282"/>
            <a:ext cx="1017434" cy="11958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Äänestäminen vaaleissa ei riitä, tarvitaan parempia mekanismeja.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2D2775-BC38-C547-8786-9A5C4E9A1276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2806072" y="4180112"/>
            <a:ext cx="740617" cy="7109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Tämä on vastoin poliitikon luontoa joten tarvitaan muita toimijoita.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5A0690-BB7C-9A46-94B1-CFDC4856C06E}"/>
              </a:ext>
            </a:extLst>
          </p:cNvPr>
          <p:cNvCxnSpPr>
            <a:cxnSpLocks/>
          </p:cNvCxnSpPr>
          <p:nvPr/>
        </p:nvCxnSpPr>
        <p:spPr>
          <a:xfrm>
            <a:off x="8796759" y="4444678"/>
            <a:ext cx="353005" cy="44642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Avoimuus: tieto hallintoalamaisille heti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Läpinäkyvyys: päätösten eettinen perusta esiin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Osallistavuus: kansalaisten näkemykset selvitettävä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Kriittisyys: oppia myös seuraaville hallituksille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Viestitään edelleen kansalle sitä mukaa kuin asioista päätetään.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E0DD0-418B-E646-BACD-FB6EF64730B7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2806072" y="2149282"/>
            <a:ext cx="1210343" cy="8369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Yritetään selvittää ja kertoa</a:t>
            </a: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(a) mitä tavoitellaan ja (b) miksi.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1638D3-EC6F-004A-AC48-7C9F44C7636C}"/>
              </a:ext>
            </a:extLst>
          </p:cNvPr>
          <p:cNvCxnSpPr>
            <a:cxnSpLocks/>
            <a:stCxn id="18" idx="4"/>
          </p:cNvCxnSpPr>
          <p:nvPr/>
        </p:nvCxnSpPr>
        <p:spPr>
          <a:xfrm flipH="1">
            <a:off x="8368497" y="2149282"/>
            <a:ext cx="1017434" cy="11958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Äänestäminen vaaleissa ei riitä, tarvitaan parempia mekanismeja.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2D2775-BC38-C547-8786-9A5C4E9A1276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2806072" y="4180112"/>
            <a:ext cx="740617" cy="7109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Tämä on vastoin poliitikon luontoa joten tarvitaan muita toimijoita.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5A0690-BB7C-9A46-94B1-CFDC4856C06E}"/>
              </a:ext>
            </a:extLst>
          </p:cNvPr>
          <p:cNvCxnSpPr>
            <a:cxnSpLocks/>
          </p:cNvCxnSpPr>
          <p:nvPr/>
        </p:nvCxnSpPr>
        <p:spPr>
          <a:xfrm>
            <a:off x="8796759" y="4444678"/>
            <a:ext cx="353005" cy="44642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4E1B58B-2DA6-C14A-91DA-D447253B6C00}"/>
              </a:ext>
            </a:extLst>
          </p:cNvPr>
          <p:cNvSpPr/>
          <p:nvPr/>
        </p:nvSpPr>
        <p:spPr>
          <a:xfrm>
            <a:off x="5146535" y="5193987"/>
            <a:ext cx="1912195" cy="370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ETENE?</a:t>
            </a:r>
            <a:endParaRPr lang="fi-FI" sz="2400" b="1" dirty="0">
              <a:solidFill>
                <a:srgbClr val="C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837C37-8056-8B48-916D-2F843113B4F0}"/>
              </a:ext>
            </a:extLst>
          </p:cNvPr>
          <p:cNvSpPr/>
          <p:nvPr/>
        </p:nvSpPr>
        <p:spPr>
          <a:xfrm>
            <a:off x="9415066" y="4444678"/>
            <a:ext cx="1912195" cy="370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ETENE?</a:t>
            </a:r>
            <a:endParaRPr lang="fi-FI" sz="2400" b="1" dirty="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31AEDC-B075-ED4D-84AB-29038D8CD22D}"/>
              </a:ext>
            </a:extLst>
          </p:cNvPr>
          <p:cNvSpPr/>
          <p:nvPr/>
        </p:nvSpPr>
        <p:spPr>
          <a:xfrm>
            <a:off x="9322747" y="2253160"/>
            <a:ext cx="1912195" cy="370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ETENE?</a:t>
            </a:r>
            <a:endParaRPr lang="fi-FI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BCAFE-2768-3742-8F6D-F7B6F0E0C23D}"/>
              </a:ext>
            </a:extLst>
          </p:cNvPr>
          <p:cNvSpPr/>
          <p:nvPr/>
        </p:nvSpPr>
        <p:spPr>
          <a:xfrm>
            <a:off x="-1" y="1574157"/>
            <a:ext cx="12191997" cy="337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Covid-19-pandemia on iskenyt Suomeen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Yliopistot miettivät etäopetukseen siirtymistä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Aalto-yliopisto on päättänyt, että se tehdään ”ensi viikon kuluessa”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BFC0B9"/>
                </a:solidFill>
              </a:rPr>
              <a:t>On perjantai ja Matilla on Business Ethics -luento maanantaina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BFC0B9"/>
                </a:solidFill>
              </a:rPr>
              <a:t>Pitäisikö luento vielä pitää? </a:t>
            </a:r>
          </a:p>
        </p:txBody>
      </p:sp>
    </p:spTree>
    <p:extLst>
      <p:ext uri="{BB962C8B-B14F-4D97-AF65-F5344CB8AC3E}">
        <p14:creationId xmlns:p14="http://schemas.microsoft.com/office/powerpoint/2010/main" val="18299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KRIISIJOHTAMINEN ETIIKKAVIESTINTÄNÄ</a:t>
            </a:r>
          </a:p>
          <a:p>
            <a:pPr algn="ctr"/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Avoimuus: tieto hallintoalamaisille heti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Läpinäkyvyys: päätösten eettinen perusta esiin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Osallistavuus: kansalaisten näkemykset selvitettävä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8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bg1"/>
                </a:solidFill>
              </a:rPr>
              <a:t>Kriittisyys: oppia myös seuraaville hallituksille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227916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Viestitään edelleen kansalle sitä mukaa kuin asioista päätetään.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E0DD0-418B-E646-BACD-FB6EF64730B7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2806072" y="2149282"/>
            <a:ext cx="1210343" cy="8369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227916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</a:rPr>
              <a:t>Yritetään selvittää ja kertoa</a:t>
            </a:r>
          </a:p>
          <a:p>
            <a:pPr algn="ctr"/>
            <a:r>
              <a:rPr lang="fi-FI" sz="2000" b="1" dirty="0">
                <a:solidFill>
                  <a:srgbClr val="C00000"/>
                </a:solidFill>
              </a:rPr>
              <a:t>(a) mitä tavoitellaan ja (b) miksi.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1638D3-EC6F-004A-AC48-7C9F44C7636C}"/>
              </a:ext>
            </a:extLst>
          </p:cNvPr>
          <p:cNvCxnSpPr>
            <a:cxnSpLocks/>
            <a:stCxn id="18" idx="4"/>
          </p:cNvCxnSpPr>
          <p:nvPr/>
        </p:nvCxnSpPr>
        <p:spPr>
          <a:xfrm flipH="1">
            <a:off x="8368497" y="2149282"/>
            <a:ext cx="1017434" cy="11958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Äänestäminen vaaleissa ei riitä, tarvitaan parempia mekanismeja.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2D2775-BC38-C547-8786-9A5C4E9A1276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2806072" y="4180112"/>
            <a:ext cx="740617" cy="7109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91107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rgbClr val="FFF6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Tämä on vastoin poliitikon luontoa joten tarvitaan muita toimijoita.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5A0690-BB7C-9A46-94B1-CFDC4856C06E}"/>
              </a:ext>
            </a:extLst>
          </p:cNvPr>
          <p:cNvCxnSpPr>
            <a:cxnSpLocks/>
          </p:cNvCxnSpPr>
          <p:nvPr/>
        </p:nvCxnSpPr>
        <p:spPr>
          <a:xfrm>
            <a:off x="8796759" y="4444678"/>
            <a:ext cx="353005" cy="44642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4E1B58B-2DA6-C14A-91DA-D447253B6C00}"/>
              </a:ext>
            </a:extLst>
          </p:cNvPr>
          <p:cNvSpPr/>
          <p:nvPr/>
        </p:nvSpPr>
        <p:spPr>
          <a:xfrm>
            <a:off x="5146535" y="5193987"/>
            <a:ext cx="1912195" cy="370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ETENE?</a:t>
            </a:r>
            <a:endParaRPr lang="fi-FI" sz="2400" b="1" dirty="0">
              <a:solidFill>
                <a:srgbClr val="C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837C37-8056-8B48-916D-2F843113B4F0}"/>
              </a:ext>
            </a:extLst>
          </p:cNvPr>
          <p:cNvSpPr/>
          <p:nvPr/>
        </p:nvSpPr>
        <p:spPr>
          <a:xfrm>
            <a:off x="9415066" y="4444678"/>
            <a:ext cx="1912195" cy="370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ETENE?</a:t>
            </a:r>
            <a:endParaRPr lang="fi-FI" sz="2400" b="1" dirty="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31AEDC-B075-ED4D-84AB-29038D8CD22D}"/>
              </a:ext>
            </a:extLst>
          </p:cNvPr>
          <p:cNvSpPr/>
          <p:nvPr/>
        </p:nvSpPr>
        <p:spPr>
          <a:xfrm>
            <a:off x="9322747" y="2253160"/>
            <a:ext cx="1912195" cy="370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ETENE?</a:t>
            </a:r>
            <a:endParaRPr lang="fi-FI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8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(a) MITÄ TAVOITELLAAN?</a:t>
            </a:r>
          </a:p>
        </p:txBody>
      </p:sp>
    </p:spTree>
    <p:extLst>
      <p:ext uri="{BB962C8B-B14F-4D97-AF65-F5344CB8AC3E}">
        <p14:creationId xmlns:p14="http://schemas.microsoft.com/office/powerpoint/2010/main" val="4250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(a) MITÄ TAVOITELLAAN?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Rajoittaminen</a:t>
            </a:r>
          </a:p>
        </p:txBody>
      </p:sp>
    </p:spTree>
    <p:extLst>
      <p:ext uri="{BB962C8B-B14F-4D97-AF65-F5344CB8AC3E}">
        <p14:creationId xmlns:p14="http://schemas.microsoft.com/office/powerpoint/2010/main" val="41024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(a) MITÄ TAVOITELLAAN?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Rajoittaminen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C00000"/>
              </a:solidFill>
            </a:endParaRP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Testaa, jäljitä,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hoida, eristä!</a:t>
            </a:r>
          </a:p>
          <a:p>
            <a:pPr algn="ctr"/>
            <a:endParaRPr lang="fi-FI" sz="3200" b="1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54C0F7-7AB2-2B4F-85B3-9DB635DD9477}"/>
              </a:ext>
            </a:extLst>
          </p:cNvPr>
          <p:cNvCxnSpPr>
            <a:stCxn id="13" idx="6"/>
          </p:cNvCxnSpPr>
          <p:nvPr/>
        </p:nvCxnSpPr>
        <p:spPr>
          <a:xfrm flipV="1">
            <a:off x="5382230" y="1284790"/>
            <a:ext cx="1284788" cy="798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8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(a) MITÄ TAVOITELLAAN?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Rajoittaminen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C00000"/>
              </a:solidFill>
            </a:endParaRP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Testaa, jäljitä,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hoida, eristä!</a:t>
            </a:r>
          </a:p>
          <a:p>
            <a:pPr algn="ctr"/>
            <a:endParaRPr lang="fi-FI" sz="3200" b="1" dirty="0">
              <a:solidFill>
                <a:srgbClr val="C0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Tukahduttaminen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54C0F7-7AB2-2B4F-85B3-9DB635DD9477}"/>
              </a:ext>
            </a:extLst>
          </p:cNvPr>
          <p:cNvCxnSpPr>
            <a:stCxn id="13" idx="6"/>
          </p:cNvCxnSpPr>
          <p:nvPr/>
        </p:nvCxnSpPr>
        <p:spPr>
          <a:xfrm flipV="1">
            <a:off x="5382230" y="1284790"/>
            <a:ext cx="1284788" cy="798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4975AD-65CC-A146-92C9-D2AA7F7B9E05}"/>
              </a:ext>
            </a:extLst>
          </p:cNvPr>
          <p:cNvCxnSpPr>
            <a:stCxn id="13" idx="3"/>
          </p:cNvCxnSpPr>
          <p:nvPr/>
        </p:nvCxnSpPr>
        <p:spPr>
          <a:xfrm flipH="1">
            <a:off x="972273" y="1972079"/>
            <a:ext cx="12179" cy="307252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55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(a) MITÄ TAVOITELLAAN?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Rajoittaminen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C00000"/>
              </a:solidFill>
            </a:endParaRP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Testaa, jäljitä,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hoida, eristä!</a:t>
            </a:r>
          </a:p>
          <a:p>
            <a:pPr algn="ctr"/>
            <a:endParaRPr lang="fi-FI" sz="3200" b="1" dirty="0">
              <a:solidFill>
                <a:srgbClr val="C0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Tukahduttaminen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79532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Tanssi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54C0F7-7AB2-2B4F-85B3-9DB635DD9477}"/>
              </a:ext>
            </a:extLst>
          </p:cNvPr>
          <p:cNvCxnSpPr>
            <a:stCxn id="13" idx="6"/>
          </p:cNvCxnSpPr>
          <p:nvPr/>
        </p:nvCxnSpPr>
        <p:spPr>
          <a:xfrm flipV="1">
            <a:off x="5382230" y="1284790"/>
            <a:ext cx="1284788" cy="798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4975AD-65CC-A146-92C9-D2AA7F7B9E05}"/>
              </a:ext>
            </a:extLst>
          </p:cNvPr>
          <p:cNvCxnSpPr>
            <a:stCxn id="13" idx="3"/>
          </p:cNvCxnSpPr>
          <p:nvPr/>
        </p:nvCxnSpPr>
        <p:spPr>
          <a:xfrm flipH="1">
            <a:off x="972273" y="1972079"/>
            <a:ext cx="12179" cy="307252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B068ED-79D6-D849-A981-47CF08647F18}"/>
              </a:ext>
            </a:extLst>
          </p:cNvPr>
          <p:cNvCxnSpPr/>
          <p:nvPr/>
        </p:nvCxnSpPr>
        <p:spPr>
          <a:xfrm flipV="1">
            <a:off x="5417501" y="5847798"/>
            <a:ext cx="1284788" cy="798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F78B9D-9080-EC43-AC1D-13B7E0482BEC}"/>
              </a:ext>
            </a:extLst>
          </p:cNvPr>
          <p:cNvCxnSpPr/>
          <p:nvPr/>
        </p:nvCxnSpPr>
        <p:spPr>
          <a:xfrm flipH="1">
            <a:off x="11114361" y="1972079"/>
            <a:ext cx="12179" cy="307252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1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(a) MITÄ TAVOITELLAAN?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Rajoittaminen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C00000"/>
              </a:solidFill>
            </a:endParaRP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Testaa, jäljitä,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hoida, eristä!</a:t>
            </a:r>
          </a:p>
          <a:p>
            <a:pPr algn="ctr"/>
            <a:endParaRPr lang="fi-FI" sz="3200" b="1" dirty="0">
              <a:solidFill>
                <a:srgbClr val="C0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Tukahduttaminen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79532"/>
            <a:ext cx="5152317" cy="1921366"/>
          </a:xfrm>
          <a:prstGeom prst="ellipse">
            <a:avLst/>
          </a:prstGeom>
          <a:solidFill>
            <a:srgbClr val="C00000">
              <a:alpha val="91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600" b="1" dirty="0">
                <a:solidFill>
                  <a:schemeClr val="bg1"/>
                </a:solidFill>
              </a:rPr>
              <a:t>Tanssi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54C0F7-7AB2-2B4F-85B3-9DB635DD9477}"/>
              </a:ext>
            </a:extLst>
          </p:cNvPr>
          <p:cNvCxnSpPr>
            <a:stCxn id="13" idx="6"/>
          </p:cNvCxnSpPr>
          <p:nvPr/>
        </p:nvCxnSpPr>
        <p:spPr>
          <a:xfrm flipV="1">
            <a:off x="5382230" y="1284790"/>
            <a:ext cx="1284788" cy="798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4975AD-65CC-A146-92C9-D2AA7F7B9E05}"/>
              </a:ext>
            </a:extLst>
          </p:cNvPr>
          <p:cNvCxnSpPr>
            <a:stCxn id="13" idx="3"/>
          </p:cNvCxnSpPr>
          <p:nvPr/>
        </p:nvCxnSpPr>
        <p:spPr>
          <a:xfrm flipH="1">
            <a:off x="972273" y="1972079"/>
            <a:ext cx="12179" cy="307252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B068ED-79D6-D849-A981-47CF08647F18}"/>
              </a:ext>
            </a:extLst>
          </p:cNvPr>
          <p:cNvCxnSpPr/>
          <p:nvPr/>
        </p:nvCxnSpPr>
        <p:spPr>
          <a:xfrm flipV="1">
            <a:off x="5417501" y="5847798"/>
            <a:ext cx="1284788" cy="798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F78B9D-9080-EC43-AC1D-13B7E0482BEC}"/>
              </a:ext>
            </a:extLst>
          </p:cNvPr>
          <p:cNvCxnSpPr/>
          <p:nvPr/>
        </p:nvCxnSpPr>
        <p:spPr>
          <a:xfrm flipH="1">
            <a:off x="11114361" y="1972079"/>
            <a:ext cx="12179" cy="307252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8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(b) MIKSI SITÄ TAVOITELLAAN?</a:t>
            </a:r>
          </a:p>
        </p:txBody>
      </p:sp>
    </p:spTree>
    <p:extLst>
      <p:ext uri="{BB962C8B-B14F-4D97-AF65-F5344CB8AC3E}">
        <p14:creationId xmlns:p14="http://schemas.microsoft.com/office/powerpoint/2010/main" val="39441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(b) MIKSI SITÄ TAVOITELLAAN?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Rajoittaminen: Terveydenhuollon kapasiteetti pysyy</a:t>
            </a:r>
          </a:p>
        </p:txBody>
      </p:sp>
    </p:spTree>
    <p:extLst>
      <p:ext uri="{BB962C8B-B14F-4D97-AF65-F5344CB8AC3E}">
        <p14:creationId xmlns:p14="http://schemas.microsoft.com/office/powerpoint/2010/main" val="419514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(b) MIKSI SITÄ TAVOITELLAAN?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Rajoittaminen: Terveydenhuollon kapasiteetti pysyy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kunnes taudinuhka on jokseenkin ohi 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esim. rokotuksin.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4975AD-65CC-A146-92C9-D2AA7F7B9E05}"/>
              </a:ext>
            </a:extLst>
          </p:cNvPr>
          <p:cNvCxnSpPr>
            <a:stCxn id="13" idx="3"/>
          </p:cNvCxnSpPr>
          <p:nvPr/>
        </p:nvCxnSpPr>
        <p:spPr>
          <a:xfrm flipH="1">
            <a:off x="972273" y="1972079"/>
            <a:ext cx="12179" cy="307252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BCAFE-2768-3742-8F6D-F7B6F0E0C23D}"/>
              </a:ext>
            </a:extLst>
          </p:cNvPr>
          <p:cNvSpPr/>
          <p:nvPr/>
        </p:nvSpPr>
        <p:spPr>
          <a:xfrm>
            <a:off x="-1" y="1574157"/>
            <a:ext cx="12191997" cy="337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Covid-19-pandemia on iskenyt Suomeen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Yliopistot miettivät etäopetukseen siirtymistä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Aalto-yliopisto on päättänyt, että se tehdään ”ensi viikon kuluessa”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On perjantai ja Matilla on Business Ethics -luento maanantaina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BFC0B9"/>
                </a:solidFill>
              </a:rPr>
              <a:t>Pitäisikö luento vielä pitää? </a:t>
            </a:r>
          </a:p>
        </p:txBody>
      </p:sp>
    </p:spTree>
    <p:extLst>
      <p:ext uri="{BB962C8B-B14F-4D97-AF65-F5344CB8AC3E}">
        <p14:creationId xmlns:p14="http://schemas.microsoft.com/office/powerpoint/2010/main" val="27813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(b) MIKSI SITÄ TAVOITELLAAN?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Rajoittaminen: Terveydenhuollon kapasiteetti pysyy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C00000"/>
              </a:solidFill>
            </a:endParaRP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Testaa, jäljitä,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hoida, eristä: 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Talous saadaan auki</a:t>
            </a:r>
          </a:p>
          <a:p>
            <a:pPr algn="ctr"/>
            <a:endParaRPr lang="fi-FI" sz="3200" b="1" dirty="0">
              <a:solidFill>
                <a:srgbClr val="C0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kunnes taudinuhka on jokseenkin ohi 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esim. rokotuksin.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54C0F7-7AB2-2B4F-85B3-9DB635DD9477}"/>
              </a:ext>
            </a:extLst>
          </p:cNvPr>
          <p:cNvCxnSpPr>
            <a:stCxn id="13" idx="6"/>
          </p:cNvCxnSpPr>
          <p:nvPr/>
        </p:nvCxnSpPr>
        <p:spPr>
          <a:xfrm flipV="1">
            <a:off x="5382230" y="1284790"/>
            <a:ext cx="1284788" cy="798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4975AD-65CC-A146-92C9-D2AA7F7B9E05}"/>
              </a:ext>
            </a:extLst>
          </p:cNvPr>
          <p:cNvCxnSpPr>
            <a:stCxn id="13" idx="3"/>
          </p:cNvCxnSpPr>
          <p:nvPr/>
        </p:nvCxnSpPr>
        <p:spPr>
          <a:xfrm flipH="1">
            <a:off x="972273" y="1972079"/>
            <a:ext cx="12179" cy="307252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2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0D89D2-1BB9-2D44-8C09-4CEC520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597"/>
            <a:ext cx="4979185" cy="2193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0890C-4346-5F4E-A979-5F0BEA6E7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4201306"/>
            <a:ext cx="3634857" cy="272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78304-06B0-C443-A9D9-73FEC62FF0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7" y="4251677"/>
            <a:ext cx="3578732" cy="267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08E4-7345-6940-AA56-4037F19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9" y="269988"/>
            <a:ext cx="4338010" cy="3966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84348-8179-7348-B36F-1331B66FE2DD}"/>
              </a:ext>
            </a:extLst>
          </p:cNvPr>
          <p:cNvSpPr/>
          <p:nvPr/>
        </p:nvSpPr>
        <p:spPr>
          <a:xfrm>
            <a:off x="5032616" y="0"/>
            <a:ext cx="7157463" cy="254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743A8-0620-2D43-B6A6-3677359B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5030695" cy="466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3EBB9-A0A1-CB41-AE6D-3C9154A7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5" y="269988"/>
            <a:ext cx="2819454" cy="40192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F8C482-4C71-C349-8977-7D0B3FE14609}"/>
              </a:ext>
            </a:extLst>
          </p:cNvPr>
          <p:cNvSpPr/>
          <p:nvPr/>
        </p:nvSpPr>
        <p:spPr>
          <a:xfrm>
            <a:off x="1825287" y="2079832"/>
            <a:ext cx="8542103" cy="2964769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(b) MIKSI SITÄ TAVOITELLAAN?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Rajoittaminen: Terveydenhuollon kapasiteetti pysyy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C00000"/>
              </a:solidFill>
            </a:endParaRP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Testaa, jäljitä,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hoida, eristä: 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Talous saadaan auki</a:t>
            </a:r>
          </a:p>
          <a:p>
            <a:pPr algn="ctr"/>
            <a:endParaRPr lang="fi-FI" sz="3200" b="1" dirty="0">
              <a:solidFill>
                <a:srgbClr val="C0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kunnes taudinuhka on jokseenkin ohi 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esim. rokotuksin.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79532"/>
            <a:ext cx="5152317" cy="1921366"/>
          </a:xfrm>
          <a:prstGeom prst="ellipse">
            <a:avLst/>
          </a:prstGeom>
          <a:solidFill>
            <a:schemeClr val="bg1">
              <a:alpha val="9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C00000"/>
                </a:solidFill>
              </a:rPr>
              <a:t>rikkomatta tanssilla lakeja tai moraalin vaatimuksia.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54C0F7-7AB2-2B4F-85B3-9DB635DD9477}"/>
              </a:ext>
            </a:extLst>
          </p:cNvPr>
          <p:cNvCxnSpPr>
            <a:stCxn id="13" idx="6"/>
          </p:cNvCxnSpPr>
          <p:nvPr/>
        </p:nvCxnSpPr>
        <p:spPr>
          <a:xfrm flipV="1">
            <a:off x="5382230" y="1284790"/>
            <a:ext cx="1284788" cy="798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4975AD-65CC-A146-92C9-D2AA7F7B9E05}"/>
              </a:ext>
            </a:extLst>
          </p:cNvPr>
          <p:cNvCxnSpPr>
            <a:stCxn id="13" idx="3"/>
          </p:cNvCxnSpPr>
          <p:nvPr/>
        </p:nvCxnSpPr>
        <p:spPr>
          <a:xfrm flipH="1">
            <a:off x="972273" y="1972079"/>
            <a:ext cx="12179" cy="307252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F78B9D-9080-EC43-AC1D-13B7E0482BEC}"/>
              </a:ext>
            </a:extLst>
          </p:cNvPr>
          <p:cNvCxnSpPr/>
          <p:nvPr/>
        </p:nvCxnSpPr>
        <p:spPr>
          <a:xfrm flipH="1">
            <a:off x="11114361" y="1972079"/>
            <a:ext cx="12179" cy="307252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3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C347A8-F4A3-8241-9693-430D38C729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7E7">
              <a:alpha val="92941"/>
            </a:srgbClr>
          </a:solidFill>
          <a:ln>
            <a:solidFill>
              <a:srgbClr val="2F528F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729B2-41FC-8849-B510-56CEE132EEBD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DFC3D0"/>
                </a:solidFill>
              </a:rPr>
              <a:t>Rajoittaminen</a:t>
            </a:r>
            <a:r>
              <a:rPr lang="fi-FI" sz="3200" b="1" dirty="0">
                <a:solidFill>
                  <a:schemeClr val="bg1"/>
                </a:solidFill>
              </a:rPr>
              <a:t>: Terveydenhuollon kapasiteetti pysyy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466BA2-5032-5E45-B866-10B37D09E02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DFC3D0"/>
              </a:solidFill>
            </a:endParaRP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Testaa, jäljitä,</a:t>
            </a:r>
            <a:endParaRPr lang="fi-FI" sz="3200" b="1" dirty="0">
              <a:solidFill>
                <a:schemeClr val="bg1"/>
              </a:solidFill>
            </a:endParaRP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hoida, eristä: 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Talous saadaan auki</a:t>
            </a:r>
          </a:p>
          <a:p>
            <a:pPr algn="ctr"/>
            <a:endParaRPr lang="fi-FI" sz="3200" b="1" dirty="0">
              <a:solidFill>
                <a:srgbClr val="DFC3D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41BB0C-0A45-5A47-969C-B1A02DF31735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kunnes taudinuhka on jokseenkin ohi </a:t>
            </a: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esim. rokotuksin.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2AD6DA-4310-C742-86CF-427EA3A10405}"/>
              </a:ext>
            </a:extLst>
          </p:cNvPr>
          <p:cNvSpPr/>
          <p:nvPr/>
        </p:nvSpPr>
        <p:spPr>
          <a:xfrm>
            <a:off x="6814725" y="4879532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rikkomatta tanssilla lakeja tai moraalin </a:t>
            </a:r>
            <a:r>
              <a:rPr lang="fi-FI" sz="3200" b="1" dirty="0">
                <a:solidFill>
                  <a:srgbClr val="DFC3D0"/>
                </a:solidFill>
              </a:rPr>
              <a:t>vaatimuksia.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54C0F7-7AB2-2B4F-85B3-9DB635DD9477}"/>
              </a:ext>
            </a:extLst>
          </p:cNvPr>
          <p:cNvCxnSpPr>
            <a:stCxn id="13" idx="6"/>
          </p:cNvCxnSpPr>
          <p:nvPr/>
        </p:nvCxnSpPr>
        <p:spPr>
          <a:xfrm flipV="1">
            <a:off x="5382230" y="1284790"/>
            <a:ext cx="1284788" cy="7984"/>
          </a:xfrm>
          <a:prstGeom prst="straightConnector1">
            <a:avLst/>
          </a:prstGeom>
          <a:ln w="76200">
            <a:solidFill>
              <a:srgbClr val="DF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C728411-9476-5B49-9675-CEFB7B8D5805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Tekoutilitarismi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508664-C2C6-E241-A63A-8D10F91C0C13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Sääntöutilitarismi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3A95BD-5E10-D449-80AC-D14C4A82B110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Moraalinen legalismi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B8BB62-730F-3A4F-99C8-6B5222951076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Hyve-etiikka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D43B82-0008-AD42-86CA-3CED6EF1B051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Luonnonoikeusoppi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A760D3-9AFA-2340-9B46-C14A025CC65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Kantilainen etiikka</a:t>
            </a:r>
          </a:p>
        </p:txBody>
      </p:sp>
    </p:spTree>
    <p:extLst>
      <p:ext uri="{BB962C8B-B14F-4D97-AF65-F5344CB8AC3E}">
        <p14:creationId xmlns:p14="http://schemas.microsoft.com/office/powerpoint/2010/main" val="370398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4FFA2C0D-9AF2-6142-AB0D-11E80C764E4F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DFC3D0"/>
                </a:solidFill>
              </a:rPr>
              <a:t>Rajoittaminen</a:t>
            </a:r>
            <a:r>
              <a:rPr lang="fi-FI" sz="3200" b="1" dirty="0">
                <a:solidFill>
                  <a:schemeClr val="bg1"/>
                </a:solidFill>
              </a:rPr>
              <a:t>: Terveydenhuollon kapasiteetti pysyy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DB45E4-6E81-D34F-A057-D6D1818E04B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DFC3D0"/>
              </a:solidFill>
            </a:endParaRP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Testaa, jäljitä,</a:t>
            </a:r>
            <a:endParaRPr lang="fi-FI" sz="3200" b="1" dirty="0">
              <a:solidFill>
                <a:schemeClr val="bg1"/>
              </a:solidFill>
            </a:endParaRP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hoida, eristä: 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Talous saadaan auki</a:t>
            </a:r>
          </a:p>
          <a:p>
            <a:pPr algn="ctr"/>
            <a:endParaRPr lang="fi-FI" sz="3200" b="1" dirty="0">
              <a:solidFill>
                <a:srgbClr val="DFC3D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4BA73F-7FF5-2F41-8CAA-40493077742F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kunnes taudinuhka on jokseenkin ohi </a:t>
            </a: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esim. rokotuksin.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7A0C23-4CF4-124E-BDC8-E710674DAA38}"/>
              </a:ext>
            </a:extLst>
          </p:cNvPr>
          <p:cNvSpPr/>
          <p:nvPr/>
        </p:nvSpPr>
        <p:spPr>
          <a:xfrm>
            <a:off x="6814725" y="4879532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rikkomatta tanssilla lakeja tai moraalin </a:t>
            </a:r>
            <a:r>
              <a:rPr lang="fi-FI" sz="3200" b="1" dirty="0">
                <a:solidFill>
                  <a:srgbClr val="DFC3D0"/>
                </a:solidFill>
              </a:rPr>
              <a:t>vaatimuksia.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0"/>
            <a:ext cx="5602901" cy="3035887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863403" y="2205142"/>
            <a:ext cx="1888000" cy="768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Terveysarvot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3A9B1-BA20-7C47-AFC1-939D2892BD59}"/>
              </a:ext>
            </a:extLst>
          </p:cNvPr>
          <p:cNvSpPr/>
          <p:nvPr/>
        </p:nvSpPr>
        <p:spPr>
          <a:xfrm>
            <a:off x="8407159" y="4374348"/>
            <a:ext cx="1984908" cy="506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Oikeusarvot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69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B003CC2-17F2-D043-A10B-59F27FAD4499}"/>
              </a:ext>
            </a:extLst>
          </p:cNvPr>
          <p:cNvSpPr/>
          <p:nvPr/>
        </p:nvSpPr>
        <p:spPr>
          <a:xfrm>
            <a:off x="4673360" y="4498666"/>
            <a:ext cx="2682281" cy="906507"/>
          </a:xfrm>
          <a:prstGeom prst="rect">
            <a:avLst/>
          </a:prstGeom>
          <a:solidFill>
            <a:srgbClr val="FFF7E7"/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Hoiva, kulttuuri, mielenterveys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F1648F-73D1-5541-87D8-7C28E8B84460}"/>
              </a:ext>
            </a:extLst>
          </p:cNvPr>
          <p:cNvSpPr/>
          <p:nvPr/>
        </p:nvSpPr>
        <p:spPr>
          <a:xfrm>
            <a:off x="5204318" y="1772577"/>
            <a:ext cx="1835339" cy="962652"/>
          </a:xfrm>
          <a:prstGeom prst="rect">
            <a:avLst/>
          </a:prstGeom>
          <a:solidFill>
            <a:srgbClr val="FFF7E7"/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Taloudelliset arvot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FFA2C0D-9AF2-6142-AB0D-11E80C764E4F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DFC3D0"/>
                </a:solidFill>
              </a:rPr>
              <a:t>Rajoittaminen</a:t>
            </a:r>
            <a:r>
              <a:rPr lang="fi-FI" sz="3200" b="1" dirty="0">
                <a:solidFill>
                  <a:schemeClr val="bg1"/>
                </a:solidFill>
              </a:rPr>
              <a:t>: Terveydenhuollon kapasiteetti pysyy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DB45E4-6E81-D34F-A057-D6D1818E04B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DFC3D0"/>
              </a:solidFill>
            </a:endParaRP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Testaa, jäljitä,</a:t>
            </a:r>
            <a:endParaRPr lang="fi-FI" sz="3200" b="1" dirty="0">
              <a:solidFill>
                <a:schemeClr val="bg1"/>
              </a:solidFill>
            </a:endParaRP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hoida, eristä: 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Talous saadaan auki</a:t>
            </a:r>
          </a:p>
          <a:p>
            <a:pPr algn="ctr"/>
            <a:endParaRPr lang="fi-FI" sz="3200" b="1" dirty="0">
              <a:solidFill>
                <a:srgbClr val="DFC3D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4BA73F-7FF5-2F41-8CAA-40493077742F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kunnes taudinuhka on jokseenkin ohi </a:t>
            </a: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esim. rokotuksin.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7A0C23-4CF4-124E-BDC8-E710674DAA38}"/>
              </a:ext>
            </a:extLst>
          </p:cNvPr>
          <p:cNvSpPr/>
          <p:nvPr/>
        </p:nvSpPr>
        <p:spPr>
          <a:xfrm>
            <a:off x="6814725" y="4879532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rikkomatta tanssilla lakeja tai moraalin </a:t>
            </a:r>
            <a:r>
              <a:rPr lang="fi-FI" sz="3200" b="1" dirty="0">
                <a:solidFill>
                  <a:srgbClr val="DFC3D0"/>
                </a:solidFill>
              </a:rPr>
              <a:t>vaatimuksia.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0"/>
            <a:ext cx="5602901" cy="3035887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863403" y="2205142"/>
            <a:ext cx="1888000" cy="768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Terveysarvot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3A9B1-BA20-7C47-AFC1-939D2892BD59}"/>
              </a:ext>
            </a:extLst>
          </p:cNvPr>
          <p:cNvSpPr/>
          <p:nvPr/>
        </p:nvSpPr>
        <p:spPr>
          <a:xfrm>
            <a:off x="8407159" y="4374348"/>
            <a:ext cx="1984908" cy="506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Oikeusarvot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7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B003CC2-17F2-D043-A10B-59F27FAD4499}"/>
              </a:ext>
            </a:extLst>
          </p:cNvPr>
          <p:cNvSpPr/>
          <p:nvPr/>
        </p:nvSpPr>
        <p:spPr>
          <a:xfrm>
            <a:off x="4673360" y="4498666"/>
            <a:ext cx="2682281" cy="906507"/>
          </a:xfrm>
          <a:prstGeom prst="rect">
            <a:avLst/>
          </a:prstGeom>
          <a:solidFill>
            <a:srgbClr val="FFF7E7"/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Hoiva, kulttuuri, mielenterveys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F1648F-73D1-5541-87D8-7C28E8B84460}"/>
              </a:ext>
            </a:extLst>
          </p:cNvPr>
          <p:cNvSpPr/>
          <p:nvPr/>
        </p:nvSpPr>
        <p:spPr>
          <a:xfrm>
            <a:off x="5204318" y="1772577"/>
            <a:ext cx="1835339" cy="962652"/>
          </a:xfrm>
          <a:prstGeom prst="rect">
            <a:avLst/>
          </a:prstGeom>
          <a:solidFill>
            <a:srgbClr val="FFF7E7"/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Taloudelliset arvot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FFA2C0D-9AF2-6142-AB0D-11E80C764E4F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DFC3D0"/>
                </a:solidFill>
              </a:rPr>
              <a:t>Rajoittaminen</a:t>
            </a:r>
            <a:r>
              <a:rPr lang="fi-FI" sz="3200" b="1" dirty="0">
                <a:solidFill>
                  <a:schemeClr val="bg1"/>
                </a:solidFill>
              </a:rPr>
              <a:t>: Terveydenhuollon kapasiteetti pysyy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DB45E4-6E81-D34F-A057-D6D1818E04B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DFC3D0"/>
              </a:solidFill>
            </a:endParaRP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Testaa, jäljitä,</a:t>
            </a:r>
            <a:endParaRPr lang="fi-FI" sz="3200" b="1" dirty="0">
              <a:solidFill>
                <a:schemeClr val="bg1"/>
              </a:solidFill>
            </a:endParaRP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hoida, eristä: 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Talous saadaan auki</a:t>
            </a:r>
          </a:p>
          <a:p>
            <a:pPr algn="ctr"/>
            <a:endParaRPr lang="fi-FI" sz="3200" b="1" dirty="0">
              <a:solidFill>
                <a:srgbClr val="DFC3D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4BA73F-7FF5-2F41-8CAA-40493077742F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kunnes taudinuhka on jokseenkin ohi </a:t>
            </a: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esim. rokotuksin.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7A0C23-4CF4-124E-BDC8-E710674DAA38}"/>
              </a:ext>
            </a:extLst>
          </p:cNvPr>
          <p:cNvSpPr/>
          <p:nvPr/>
        </p:nvSpPr>
        <p:spPr>
          <a:xfrm>
            <a:off x="6814725" y="4879532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rikkomatta tanssilla lakeja tai moraalin </a:t>
            </a:r>
            <a:r>
              <a:rPr lang="fi-FI" sz="3200" b="1" dirty="0">
                <a:solidFill>
                  <a:srgbClr val="DFC3D0"/>
                </a:solidFill>
              </a:rPr>
              <a:t>vaatimuksia.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0"/>
            <a:ext cx="5602901" cy="3035887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863403" y="2205142"/>
            <a:ext cx="1888000" cy="768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Terveysarvot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0E87A5-D3CE-6D4F-9B2A-FDD4DAC4049D}"/>
              </a:ext>
            </a:extLst>
          </p:cNvPr>
          <p:cNvSpPr/>
          <p:nvPr/>
        </p:nvSpPr>
        <p:spPr>
          <a:xfrm>
            <a:off x="8468260" y="2633868"/>
            <a:ext cx="1835339" cy="4802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Oikeustaju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3A9B1-BA20-7C47-AFC1-939D2892BD59}"/>
              </a:ext>
            </a:extLst>
          </p:cNvPr>
          <p:cNvSpPr/>
          <p:nvPr/>
        </p:nvSpPr>
        <p:spPr>
          <a:xfrm>
            <a:off x="8407159" y="4374348"/>
            <a:ext cx="1984908" cy="506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Oikeusarvot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D573AC-3E0A-6C46-B807-61D523F66C63}"/>
              </a:ext>
            </a:extLst>
          </p:cNvPr>
          <p:cNvSpPr/>
          <p:nvPr/>
        </p:nvSpPr>
        <p:spPr>
          <a:xfrm>
            <a:off x="1889471" y="4043099"/>
            <a:ext cx="1835339" cy="4802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0070C0"/>
                </a:solidFill>
                <a:latin typeface="Calibri" panose="020F0502020204030204"/>
              </a:rPr>
              <a:t>Huolenpito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5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B003CC2-17F2-D043-A10B-59F27FAD4499}"/>
              </a:ext>
            </a:extLst>
          </p:cNvPr>
          <p:cNvSpPr/>
          <p:nvPr/>
        </p:nvSpPr>
        <p:spPr>
          <a:xfrm>
            <a:off x="4673360" y="4498666"/>
            <a:ext cx="2682281" cy="906507"/>
          </a:xfrm>
          <a:prstGeom prst="rect">
            <a:avLst/>
          </a:prstGeom>
          <a:solidFill>
            <a:srgbClr val="FFF7E7"/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Hoiva, kulttuuri, mielenterveys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F1648F-73D1-5541-87D8-7C28E8B84460}"/>
              </a:ext>
            </a:extLst>
          </p:cNvPr>
          <p:cNvSpPr/>
          <p:nvPr/>
        </p:nvSpPr>
        <p:spPr>
          <a:xfrm>
            <a:off x="5204318" y="1772577"/>
            <a:ext cx="1835339" cy="962652"/>
          </a:xfrm>
          <a:prstGeom prst="rect">
            <a:avLst/>
          </a:prstGeom>
          <a:solidFill>
            <a:srgbClr val="FFF7E7"/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Taloudelliset arvot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FFA2C0D-9AF2-6142-AB0D-11E80C764E4F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DFC3D0"/>
                </a:solidFill>
              </a:rPr>
              <a:t>Rajoittaminen</a:t>
            </a:r>
            <a:r>
              <a:rPr lang="fi-FI" sz="3200" b="1" dirty="0">
                <a:solidFill>
                  <a:schemeClr val="bg1"/>
                </a:solidFill>
              </a:rPr>
              <a:t>: Terveydenhuollon kapasiteetti pysyy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DB45E4-6E81-D34F-A057-D6D1818E04B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DFC3D0"/>
              </a:solidFill>
            </a:endParaRP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Testaa, jäljitä,</a:t>
            </a:r>
            <a:endParaRPr lang="fi-FI" sz="3200" b="1" dirty="0">
              <a:solidFill>
                <a:schemeClr val="bg1"/>
              </a:solidFill>
            </a:endParaRP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hoida, eristä: 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Talous saadaan auki</a:t>
            </a:r>
          </a:p>
          <a:p>
            <a:pPr algn="ctr"/>
            <a:endParaRPr lang="fi-FI" sz="3200" b="1" dirty="0">
              <a:solidFill>
                <a:srgbClr val="DFC3D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4BA73F-7FF5-2F41-8CAA-40493077742F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kunnes taudinuhka on jokseenkin ohi </a:t>
            </a: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esim. rokotuksin.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7A0C23-4CF4-124E-BDC8-E710674DAA38}"/>
              </a:ext>
            </a:extLst>
          </p:cNvPr>
          <p:cNvSpPr/>
          <p:nvPr/>
        </p:nvSpPr>
        <p:spPr>
          <a:xfrm>
            <a:off x="6814725" y="4879532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rikkomatta tanssilla lakeja tai moraalin </a:t>
            </a:r>
            <a:r>
              <a:rPr lang="fi-FI" sz="3200" b="1" dirty="0">
                <a:solidFill>
                  <a:srgbClr val="DFC3D0"/>
                </a:solidFill>
              </a:rPr>
              <a:t>vaatimuksia.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0"/>
            <a:ext cx="5602901" cy="3035887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863403" y="2205142"/>
            <a:ext cx="1888000" cy="768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Terveysarvot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EF8948-B05B-0C42-812B-DF185EFA4CA7}"/>
              </a:ext>
            </a:extLst>
          </p:cNvPr>
          <p:cNvSpPr/>
          <p:nvPr/>
        </p:nvSpPr>
        <p:spPr>
          <a:xfrm>
            <a:off x="3782685" y="2486588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Tasa-valta-laisuus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0E87A5-D3CE-6D4F-9B2A-FDD4DAC4049D}"/>
              </a:ext>
            </a:extLst>
          </p:cNvPr>
          <p:cNvSpPr/>
          <p:nvPr/>
        </p:nvSpPr>
        <p:spPr>
          <a:xfrm>
            <a:off x="8468260" y="2633868"/>
            <a:ext cx="1835339" cy="4802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Oikeustaju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3A9B1-BA20-7C47-AFC1-939D2892BD59}"/>
              </a:ext>
            </a:extLst>
          </p:cNvPr>
          <p:cNvSpPr/>
          <p:nvPr/>
        </p:nvSpPr>
        <p:spPr>
          <a:xfrm>
            <a:off x="8407159" y="4374348"/>
            <a:ext cx="1984908" cy="506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Oikeusarvot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D573AC-3E0A-6C46-B807-61D523F66C63}"/>
              </a:ext>
            </a:extLst>
          </p:cNvPr>
          <p:cNvSpPr/>
          <p:nvPr/>
        </p:nvSpPr>
        <p:spPr>
          <a:xfrm>
            <a:off x="1889471" y="4043099"/>
            <a:ext cx="1835339" cy="4802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0070C0"/>
                </a:solidFill>
                <a:latin typeface="Calibri" panose="020F0502020204030204"/>
              </a:rPr>
              <a:t>Huolenpito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3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B003CC2-17F2-D043-A10B-59F27FAD4499}"/>
              </a:ext>
            </a:extLst>
          </p:cNvPr>
          <p:cNvSpPr/>
          <p:nvPr/>
        </p:nvSpPr>
        <p:spPr>
          <a:xfrm>
            <a:off x="4673360" y="4498666"/>
            <a:ext cx="2682281" cy="906507"/>
          </a:xfrm>
          <a:prstGeom prst="rect">
            <a:avLst/>
          </a:prstGeom>
          <a:solidFill>
            <a:srgbClr val="FFF7E7"/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Hoiva, kulttuuri, mielenterveys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F1648F-73D1-5541-87D8-7C28E8B84460}"/>
              </a:ext>
            </a:extLst>
          </p:cNvPr>
          <p:cNvSpPr/>
          <p:nvPr/>
        </p:nvSpPr>
        <p:spPr>
          <a:xfrm>
            <a:off x="5204318" y="1772577"/>
            <a:ext cx="1835339" cy="962652"/>
          </a:xfrm>
          <a:prstGeom prst="rect">
            <a:avLst/>
          </a:prstGeom>
          <a:solidFill>
            <a:srgbClr val="FFF7E7"/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Taloudelliset arvot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FFA2C0D-9AF2-6142-AB0D-11E80C764E4F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DFC3D0"/>
                </a:solidFill>
              </a:rPr>
              <a:t>Rajoittaminen</a:t>
            </a:r>
            <a:r>
              <a:rPr lang="fi-FI" sz="3200" b="1" dirty="0">
                <a:solidFill>
                  <a:schemeClr val="bg1"/>
                </a:solidFill>
              </a:rPr>
              <a:t>: Terveydenhuollon kapasiteetti pysyy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DB45E4-6E81-D34F-A057-D6D1818E04B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DFC3D0"/>
              </a:solidFill>
            </a:endParaRP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Testaa, jäljitä,</a:t>
            </a:r>
            <a:endParaRPr lang="fi-FI" sz="3200" b="1" dirty="0">
              <a:solidFill>
                <a:schemeClr val="bg1"/>
              </a:solidFill>
            </a:endParaRP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hoida, eristä: 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Talous saadaan auki</a:t>
            </a:r>
          </a:p>
          <a:p>
            <a:pPr algn="ctr"/>
            <a:endParaRPr lang="fi-FI" sz="3200" b="1" dirty="0">
              <a:solidFill>
                <a:srgbClr val="DFC3D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4BA73F-7FF5-2F41-8CAA-40493077742F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kunnes taudinuhka on jokseenkin ohi </a:t>
            </a: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esim. rokotuksin.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7A0C23-4CF4-124E-BDC8-E710674DAA38}"/>
              </a:ext>
            </a:extLst>
          </p:cNvPr>
          <p:cNvSpPr/>
          <p:nvPr/>
        </p:nvSpPr>
        <p:spPr>
          <a:xfrm>
            <a:off x="6814725" y="4879532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rikkomatta tanssilla lakeja tai moraalin </a:t>
            </a:r>
            <a:r>
              <a:rPr lang="fi-FI" sz="3200" b="1" dirty="0">
                <a:solidFill>
                  <a:srgbClr val="DFC3D0"/>
                </a:solidFill>
              </a:rPr>
              <a:t>vaatimuksia.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0"/>
            <a:ext cx="5602901" cy="3035887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863403" y="2205142"/>
            <a:ext cx="1888000" cy="768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Terveysarvot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EF8948-B05B-0C42-812B-DF185EFA4CA7}"/>
              </a:ext>
            </a:extLst>
          </p:cNvPr>
          <p:cNvSpPr/>
          <p:nvPr/>
        </p:nvSpPr>
        <p:spPr>
          <a:xfrm>
            <a:off x="3782685" y="2486588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Tasa-valta-laisuus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0E87A5-D3CE-6D4F-9B2A-FDD4DAC4049D}"/>
              </a:ext>
            </a:extLst>
          </p:cNvPr>
          <p:cNvSpPr/>
          <p:nvPr/>
        </p:nvSpPr>
        <p:spPr>
          <a:xfrm>
            <a:off x="8468260" y="2633868"/>
            <a:ext cx="1835339" cy="4802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Oikeustaju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3A9B1-BA20-7C47-AFC1-939D2892BD59}"/>
              </a:ext>
            </a:extLst>
          </p:cNvPr>
          <p:cNvSpPr/>
          <p:nvPr/>
        </p:nvSpPr>
        <p:spPr>
          <a:xfrm>
            <a:off x="8407159" y="4374348"/>
            <a:ext cx="1984908" cy="506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Oikeusarvot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2CAE75-0A8F-8C48-9D10-CA84E16A94A7}"/>
              </a:ext>
            </a:extLst>
          </p:cNvPr>
          <p:cNvSpPr/>
          <p:nvPr/>
        </p:nvSpPr>
        <p:spPr>
          <a:xfrm>
            <a:off x="7394053" y="3220652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Tasa-valta-laisuus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D573AC-3E0A-6C46-B807-61D523F66C63}"/>
              </a:ext>
            </a:extLst>
          </p:cNvPr>
          <p:cNvSpPr/>
          <p:nvPr/>
        </p:nvSpPr>
        <p:spPr>
          <a:xfrm>
            <a:off x="1889471" y="4043099"/>
            <a:ext cx="1835339" cy="4802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0070C0"/>
                </a:solidFill>
                <a:latin typeface="Calibri" panose="020F0502020204030204"/>
              </a:rPr>
              <a:t>Huolenpito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71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B003CC2-17F2-D043-A10B-59F27FAD4499}"/>
              </a:ext>
            </a:extLst>
          </p:cNvPr>
          <p:cNvSpPr/>
          <p:nvPr/>
        </p:nvSpPr>
        <p:spPr>
          <a:xfrm>
            <a:off x="4673360" y="4498666"/>
            <a:ext cx="2682281" cy="906507"/>
          </a:xfrm>
          <a:prstGeom prst="rect">
            <a:avLst/>
          </a:prstGeom>
          <a:solidFill>
            <a:srgbClr val="FFF7E7"/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Hoiva, kulttuuri, mielenterveys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F1648F-73D1-5541-87D8-7C28E8B84460}"/>
              </a:ext>
            </a:extLst>
          </p:cNvPr>
          <p:cNvSpPr/>
          <p:nvPr/>
        </p:nvSpPr>
        <p:spPr>
          <a:xfrm>
            <a:off x="5204318" y="1772577"/>
            <a:ext cx="1835339" cy="962652"/>
          </a:xfrm>
          <a:prstGeom prst="rect">
            <a:avLst/>
          </a:prstGeom>
          <a:solidFill>
            <a:srgbClr val="FFF7E7"/>
          </a:solidFill>
          <a:ln w="381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Taloudelliset arvot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FFA2C0D-9AF2-6142-AB0D-11E80C764E4F}"/>
              </a:ext>
            </a:extLst>
          </p:cNvPr>
          <p:cNvSpPr/>
          <p:nvPr/>
        </p:nvSpPr>
        <p:spPr>
          <a:xfrm>
            <a:off x="229913" y="332091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rgbClr val="DFC3D0"/>
                </a:solidFill>
              </a:rPr>
              <a:t>Rajoittaminen</a:t>
            </a:r>
            <a:r>
              <a:rPr lang="fi-FI" sz="3200" b="1" dirty="0">
                <a:solidFill>
                  <a:schemeClr val="bg1"/>
                </a:solidFill>
              </a:rPr>
              <a:t>: Terveydenhuollon kapasiteetti pysyy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DB45E4-6E81-D34F-A057-D6D1818E04BC}"/>
              </a:ext>
            </a:extLst>
          </p:cNvPr>
          <p:cNvSpPr/>
          <p:nvPr/>
        </p:nvSpPr>
        <p:spPr>
          <a:xfrm>
            <a:off x="6809772" y="320516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3200" b="1" dirty="0">
              <a:solidFill>
                <a:srgbClr val="DFC3D0"/>
              </a:solidFill>
            </a:endParaRP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Testaa, jäljitä,</a:t>
            </a:r>
            <a:endParaRPr lang="fi-FI" sz="3200" b="1" dirty="0">
              <a:solidFill>
                <a:schemeClr val="bg1"/>
              </a:solidFill>
            </a:endParaRP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hoida, eristä: 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Talous saadaan auki</a:t>
            </a:r>
          </a:p>
          <a:p>
            <a:pPr algn="ctr"/>
            <a:endParaRPr lang="fi-FI" sz="3200" b="1" dirty="0">
              <a:solidFill>
                <a:srgbClr val="DFC3D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4BA73F-7FF5-2F41-8CAA-40493077742F}"/>
              </a:ext>
            </a:extLst>
          </p:cNvPr>
          <p:cNvSpPr/>
          <p:nvPr/>
        </p:nvSpPr>
        <p:spPr>
          <a:xfrm>
            <a:off x="229913" y="4867957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kunnes taudinuhka on jokseenkin ohi </a:t>
            </a:r>
          </a:p>
          <a:p>
            <a:pPr algn="ctr"/>
            <a:r>
              <a:rPr lang="fi-FI" sz="3200" b="1" dirty="0">
                <a:solidFill>
                  <a:srgbClr val="DFC3D0"/>
                </a:solidFill>
              </a:rPr>
              <a:t>esim. rokotuksin.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7A0C23-4CF4-124E-BDC8-E710674DAA38}"/>
              </a:ext>
            </a:extLst>
          </p:cNvPr>
          <p:cNvSpPr/>
          <p:nvPr/>
        </p:nvSpPr>
        <p:spPr>
          <a:xfrm>
            <a:off x="6814725" y="4879532"/>
            <a:ext cx="5152317" cy="1921366"/>
          </a:xfrm>
          <a:prstGeom prst="ellipse">
            <a:avLst/>
          </a:prstGeom>
          <a:solidFill>
            <a:srgbClr val="FFF7E7">
              <a:alpha val="91000"/>
            </a:srgbClr>
          </a:solidFill>
          <a:ln w="76200">
            <a:solidFill>
              <a:srgbClr val="DFC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rikkomatta tanssilla lakeja tai moraalin </a:t>
            </a:r>
            <a:r>
              <a:rPr lang="fi-FI" sz="3200" b="1" dirty="0">
                <a:solidFill>
                  <a:srgbClr val="DFC3D0"/>
                </a:solidFill>
              </a:rPr>
              <a:t>vaatimuksia.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D8AE1-2BA6-4F3F-80A0-2CD35D9BE22F}"/>
              </a:ext>
            </a:extLst>
          </p:cNvPr>
          <p:cNvSpPr/>
          <p:nvPr/>
        </p:nvSpPr>
        <p:spPr>
          <a:xfrm>
            <a:off x="1190625" y="1081204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Tekoutilitarismi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F12A5-FA40-4C2B-8C81-87BC67A032F1}"/>
              </a:ext>
            </a:extLst>
          </p:cNvPr>
          <p:cNvSpPr/>
          <p:nvPr/>
        </p:nvSpPr>
        <p:spPr>
          <a:xfrm>
            <a:off x="4576762" y="1081203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Sääntöutilitarismi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BA89-038B-45DA-A7EF-1A55A804F569}"/>
              </a:ext>
            </a:extLst>
          </p:cNvPr>
          <p:cNvSpPr/>
          <p:nvPr/>
        </p:nvSpPr>
        <p:spPr>
          <a:xfrm>
            <a:off x="7962899" y="1081202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Moraalinen legalismi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E7975-F6D0-4600-911F-F4096B480047}"/>
              </a:ext>
            </a:extLst>
          </p:cNvPr>
          <p:cNvSpPr/>
          <p:nvPr/>
        </p:nvSpPr>
        <p:spPr>
          <a:xfrm>
            <a:off x="1190625" y="5396030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Hyve-etiikka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74B8-DB39-490B-A449-639095CF6B3B}"/>
              </a:ext>
            </a:extLst>
          </p:cNvPr>
          <p:cNvSpPr/>
          <p:nvPr/>
        </p:nvSpPr>
        <p:spPr>
          <a:xfrm>
            <a:off x="4576762" y="5396029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Luonnonoikeusoppi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E85F-F520-406E-BDF4-CC1D92946204}"/>
              </a:ext>
            </a:extLst>
          </p:cNvPr>
          <p:cNvSpPr/>
          <p:nvPr/>
        </p:nvSpPr>
        <p:spPr>
          <a:xfrm>
            <a:off x="7962899" y="5396028"/>
            <a:ext cx="3038475" cy="657225"/>
          </a:xfrm>
          <a:prstGeom prst="rect">
            <a:avLst/>
          </a:prstGeom>
          <a:solidFill>
            <a:srgbClr val="FFF9EE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Kantilainen etiikka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6A94D21-8214-824B-86C8-3BBA3807AB5A}"/>
              </a:ext>
            </a:extLst>
          </p:cNvPr>
          <p:cNvSpPr/>
          <p:nvPr/>
        </p:nvSpPr>
        <p:spPr>
          <a:xfrm flipV="1">
            <a:off x="1190623" y="1081200"/>
            <a:ext cx="5602901" cy="3035887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9C2B5-E297-C04F-A2F3-FB2699E18AFC}"/>
              </a:ext>
            </a:extLst>
          </p:cNvPr>
          <p:cNvSpPr/>
          <p:nvPr/>
        </p:nvSpPr>
        <p:spPr>
          <a:xfrm>
            <a:off x="1863403" y="2205142"/>
            <a:ext cx="1888000" cy="768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Terveysarvot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0E193B2-A5D5-C74C-B7E6-4B9D15F8D9E0}"/>
              </a:ext>
            </a:extLst>
          </p:cNvPr>
          <p:cNvSpPr/>
          <p:nvPr/>
        </p:nvSpPr>
        <p:spPr>
          <a:xfrm flipH="1">
            <a:off x="5775767" y="2824708"/>
            <a:ext cx="5223022" cy="3228544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21F84-E4F5-9A48-BB5F-59B4F219E1C4}"/>
              </a:ext>
            </a:extLst>
          </p:cNvPr>
          <p:cNvSpPr/>
          <p:nvPr/>
        </p:nvSpPr>
        <p:spPr>
          <a:xfrm>
            <a:off x="5398472" y="3224584"/>
            <a:ext cx="1395052" cy="4080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EF8948-B05B-0C42-812B-DF185EFA4CA7}"/>
              </a:ext>
            </a:extLst>
          </p:cNvPr>
          <p:cNvSpPr/>
          <p:nvPr/>
        </p:nvSpPr>
        <p:spPr>
          <a:xfrm>
            <a:off x="3782685" y="2486588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Tasa-valta-laisuus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0E87A5-D3CE-6D4F-9B2A-FDD4DAC4049D}"/>
              </a:ext>
            </a:extLst>
          </p:cNvPr>
          <p:cNvSpPr/>
          <p:nvPr/>
        </p:nvSpPr>
        <p:spPr>
          <a:xfrm>
            <a:off x="8468260" y="2633868"/>
            <a:ext cx="1835339" cy="4802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Oikeustaju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3A9B1-BA20-7C47-AFC1-939D2892BD59}"/>
              </a:ext>
            </a:extLst>
          </p:cNvPr>
          <p:cNvSpPr/>
          <p:nvPr/>
        </p:nvSpPr>
        <p:spPr>
          <a:xfrm>
            <a:off x="8407159" y="4374348"/>
            <a:ext cx="1984908" cy="506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Oikeusarvot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2CAE75-0A8F-8C48-9D10-CA84E16A94A7}"/>
              </a:ext>
            </a:extLst>
          </p:cNvPr>
          <p:cNvSpPr/>
          <p:nvPr/>
        </p:nvSpPr>
        <p:spPr>
          <a:xfrm>
            <a:off x="7394053" y="3220652"/>
            <a:ext cx="1395052" cy="11551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Tasa-valta-laisuus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D573AC-3E0A-6C46-B807-61D523F66C63}"/>
              </a:ext>
            </a:extLst>
          </p:cNvPr>
          <p:cNvSpPr/>
          <p:nvPr/>
        </p:nvSpPr>
        <p:spPr>
          <a:xfrm>
            <a:off x="1889471" y="4043099"/>
            <a:ext cx="1835339" cy="4802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srgbClr val="0070C0"/>
                </a:solidFill>
                <a:latin typeface="Calibri" panose="020F0502020204030204"/>
              </a:rPr>
              <a:t>Huolenpito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8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256D2-E33D-9640-AA03-77C351C47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741" y="-1"/>
            <a:ext cx="11282518" cy="68580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17ADD0-CA08-A84C-9403-AC8F5C00CE72}"/>
              </a:ext>
            </a:extLst>
          </p:cNvPr>
          <p:cNvCxnSpPr>
            <a:cxnSpLocks/>
          </p:cNvCxnSpPr>
          <p:nvPr/>
        </p:nvCxnSpPr>
        <p:spPr>
          <a:xfrm>
            <a:off x="9925291" y="561376"/>
            <a:ext cx="272005" cy="24885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3BAB06-65EE-8A4E-9535-CC10391B59AD}"/>
              </a:ext>
            </a:extLst>
          </p:cNvPr>
          <p:cNvCxnSpPr>
            <a:cxnSpLocks/>
          </p:cNvCxnSpPr>
          <p:nvPr/>
        </p:nvCxnSpPr>
        <p:spPr>
          <a:xfrm flipH="1">
            <a:off x="9711159" y="561376"/>
            <a:ext cx="214132" cy="24885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13EC1B-1B32-8844-A84E-BB96180D0E73}"/>
              </a:ext>
            </a:extLst>
          </p:cNvPr>
          <p:cNvCxnSpPr>
            <a:cxnSpLocks/>
          </p:cNvCxnSpPr>
          <p:nvPr/>
        </p:nvCxnSpPr>
        <p:spPr>
          <a:xfrm flipV="1">
            <a:off x="9913716" y="445629"/>
            <a:ext cx="68001" cy="159149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BAA5150-0129-BB46-8CB3-4C6090AC9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815" y="891251"/>
            <a:ext cx="891252" cy="891252"/>
          </a:xfrm>
          <a:prstGeom prst="rect">
            <a:avLst/>
          </a:prstGeom>
          <a:ln w="76200">
            <a:solidFill>
              <a:srgbClr val="FFF7E7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CC92760-EFAD-144C-B4F4-B8DAD8353C44}"/>
              </a:ext>
            </a:extLst>
          </p:cNvPr>
          <p:cNvSpPr/>
          <p:nvPr/>
        </p:nvSpPr>
        <p:spPr>
          <a:xfrm rot="1030279">
            <a:off x="9950199" y="442456"/>
            <a:ext cx="72000" cy="3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776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BCAFE-2768-3742-8F6D-F7B6F0E0C23D}"/>
              </a:ext>
            </a:extLst>
          </p:cNvPr>
          <p:cNvSpPr/>
          <p:nvPr/>
        </p:nvSpPr>
        <p:spPr>
          <a:xfrm>
            <a:off x="-1" y="1574157"/>
            <a:ext cx="12191997" cy="337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Covid-19-pandemia on iskenyt Suomeen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Yliopistot miettivät etäopetukseen siirtymistä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Aalto-yliopisto on päättänyt, että se tehdään ”ensi viikon kuluessa”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On perjantai ja Matilla on Business Ethics -luento maanantaina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2400" b="1" dirty="0">
              <a:solidFill>
                <a:srgbClr val="C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C00000"/>
                </a:solidFill>
              </a:rPr>
              <a:t>Pitäisikö luento vielä pitää? </a:t>
            </a:r>
          </a:p>
        </p:txBody>
      </p:sp>
    </p:spTree>
    <p:extLst>
      <p:ext uri="{BB962C8B-B14F-4D97-AF65-F5344CB8AC3E}">
        <p14:creationId xmlns:p14="http://schemas.microsoft.com/office/powerpoint/2010/main" val="17105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5B657A-497B-46CB-A8B4-8640B4C895D6}"/>
              </a:ext>
            </a:extLst>
          </p:cNvPr>
          <p:cNvSpPr/>
          <p:nvPr/>
        </p:nvSpPr>
        <p:spPr>
          <a:xfrm>
            <a:off x="175847" y="1"/>
            <a:ext cx="4589584" cy="6910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The international story so far</a:t>
            </a:r>
          </a:p>
          <a:p>
            <a:r>
              <a:rPr lang="en-US" sz="1400" dirty="0">
                <a:solidFill>
                  <a:schemeClr val="tx1"/>
                </a:solidFill>
              </a:rPr>
              <a:t> 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1600" i="1" dirty="0">
                <a:solidFill>
                  <a:schemeClr val="tx1"/>
                </a:solidFill>
              </a:rPr>
              <a:t>Articles</a:t>
            </a:r>
          </a:p>
          <a:p>
            <a:r>
              <a:rPr lang="en-US" sz="800" dirty="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Häyry M. (2020). The COVID-19 pandemic: A month of bioethics in Finland. </a:t>
            </a:r>
            <a:r>
              <a:rPr lang="en-US" sz="1400" i="1" dirty="0">
                <a:solidFill>
                  <a:schemeClr val="tx1"/>
                </a:solidFill>
              </a:rPr>
              <a:t>Cambridge Quarterly of Healthcare Ethics</a:t>
            </a:r>
            <a:r>
              <a:rPr lang="en-US" sz="1400" dirty="0">
                <a:solidFill>
                  <a:schemeClr val="tx1"/>
                </a:solidFill>
              </a:rPr>
              <a:t>. DOI: </a:t>
            </a:r>
            <a:r>
              <a:rPr lang="en-US" sz="1400"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https://doi.org/10.1017/S0963180120000432</a:t>
            </a:r>
            <a:r>
              <a:rPr lang="en-US" sz="1400" dirty="0">
                <a:solidFill>
                  <a:schemeClr val="tx1"/>
                </a:solidFill>
              </a:rPr>
              <a:t>. Published 30 April.</a:t>
            </a:r>
          </a:p>
          <a:p>
            <a:r>
              <a:rPr lang="en-US" sz="800" dirty="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Häyry M. (2020). The COVID-19 pandemic: Healthcare crisis leadership as ethics communication. </a:t>
            </a:r>
            <a:r>
              <a:rPr lang="en-US" sz="1400" i="1" dirty="0">
                <a:solidFill>
                  <a:schemeClr val="tx1"/>
                </a:solidFill>
              </a:rPr>
              <a:t>Cambridge Quarterly of Healthcare Ethics</a:t>
            </a:r>
            <a:r>
              <a:rPr lang="en-US" sz="1400" dirty="0">
                <a:solidFill>
                  <a:schemeClr val="tx1"/>
                </a:solidFill>
              </a:rPr>
              <a:t>. DOI: </a:t>
            </a:r>
            <a:r>
              <a:rPr lang="en-US" sz="14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https://doi:10.1017/S0963180120000444</a:t>
            </a:r>
            <a:r>
              <a:rPr lang="en-US" sz="1400" dirty="0">
                <a:solidFill>
                  <a:schemeClr val="tx1"/>
                </a:solidFill>
              </a:rPr>
              <a:t>. Published 22 May.</a:t>
            </a:r>
          </a:p>
          <a:p>
            <a:r>
              <a:rPr lang="en-US" sz="800" dirty="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Häyry M. (2020). Corona, copathy, and impartial advisers. </a:t>
            </a:r>
            <a:r>
              <a:rPr lang="en-US" sz="1400" i="1" dirty="0">
                <a:solidFill>
                  <a:schemeClr val="tx1"/>
                </a:solidFill>
              </a:rPr>
              <a:t>Bioethics</a:t>
            </a:r>
            <a:r>
              <a:rPr lang="en-US" sz="1400" dirty="0">
                <a:solidFill>
                  <a:schemeClr val="tx1"/>
                </a:solidFill>
              </a:rPr>
              <a:t>. In peer review.</a:t>
            </a:r>
          </a:p>
          <a:p>
            <a:r>
              <a:rPr lang="en-US" sz="800" dirty="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Rydenfelt H, Häyry M. (2020). Business unusual: Ethical explanations for changing organizational practices in the COVID-19 pandemic. </a:t>
            </a:r>
            <a:r>
              <a:rPr lang="en-US" sz="1400" i="1" dirty="0">
                <a:solidFill>
                  <a:schemeClr val="tx1"/>
                </a:solidFill>
              </a:rPr>
              <a:t>Journal of Business Ethics</a:t>
            </a:r>
            <a:r>
              <a:rPr lang="en-US" sz="1400" dirty="0">
                <a:solidFill>
                  <a:schemeClr val="tx1"/>
                </a:solidFill>
              </a:rPr>
              <a:t>. In peer review.</a:t>
            </a:r>
          </a:p>
          <a:p>
            <a:r>
              <a:rPr lang="en-US" sz="800" dirty="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Häyry M. (2020). COVID-19: Another look at solidarity. </a:t>
            </a:r>
            <a:r>
              <a:rPr lang="en-US" sz="1400" i="1" dirty="0">
                <a:solidFill>
                  <a:schemeClr val="tx1"/>
                </a:solidFill>
              </a:rPr>
              <a:t>Journal of Medical Ethics</a:t>
            </a:r>
            <a:r>
              <a:rPr lang="en-US" sz="1400" dirty="0">
                <a:solidFill>
                  <a:schemeClr val="tx1"/>
                </a:solidFill>
              </a:rPr>
              <a:t>. In peer review.</a:t>
            </a:r>
          </a:p>
          <a:p>
            <a:r>
              <a:rPr lang="en-US" sz="1400" dirty="0">
                <a:solidFill>
                  <a:schemeClr val="tx1"/>
                </a:solidFill>
              </a:rPr>
              <a:t> 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1600" i="1" dirty="0">
                <a:solidFill>
                  <a:schemeClr val="tx1"/>
                </a:solidFill>
              </a:rPr>
              <a:t>Blogs</a:t>
            </a:r>
          </a:p>
          <a:p>
            <a:r>
              <a:rPr lang="en-US" sz="800" dirty="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Häyry M. (2020). Corona solidarity: Beware! It may not be what you think. </a:t>
            </a:r>
            <a:r>
              <a:rPr lang="en-US" sz="1400" i="1" dirty="0">
                <a:solidFill>
                  <a:schemeClr val="tx1"/>
                </a:solidFill>
              </a:rPr>
              <a:t>Journal of Medical Ethics Blog</a:t>
            </a:r>
            <a:r>
              <a:rPr lang="en-US" sz="1400" dirty="0">
                <a:solidFill>
                  <a:schemeClr val="tx1"/>
                </a:solidFill>
              </a:rPr>
              <a:t>. Forthcoming.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A5FBD4-517A-4C2D-9776-35ABB3743094}"/>
              </a:ext>
            </a:extLst>
          </p:cNvPr>
          <p:cNvSpPr/>
          <p:nvPr/>
        </p:nvSpPr>
        <p:spPr>
          <a:xfrm>
            <a:off x="4844562" y="114301"/>
            <a:ext cx="7385538" cy="671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b="1" dirty="0">
                <a:solidFill>
                  <a:schemeClr val="tx1"/>
                </a:solidFill>
              </a:rPr>
              <a:t>Kotimainen tarina tähän mennessä</a:t>
            </a:r>
          </a:p>
          <a:p>
            <a:r>
              <a:rPr lang="fi-FI" sz="1100" dirty="0">
                <a:solidFill>
                  <a:schemeClr val="tx1"/>
                </a:solidFill>
              </a:rPr>
              <a:t> </a:t>
            </a:r>
          </a:p>
          <a:p>
            <a:r>
              <a:rPr lang="fi-FI" sz="1200" i="1" dirty="0">
                <a:solidFill>
                  <a:schemeClr val="tx1"/>
                </a:solidFill>
              </a:rPr>
              <a:t>Artikkelit</a:t>
            </a:r>
          </a:p>
          <a:p>
            <a:endParaRPr lang="fi-FI" sz="600" dirty="0">
              <a:solidFill>
                <a:schemeClr val="tx1"/>
              </a:solidFill>
            </a:endParaRPr>
          </a:p>
          <a:p>
            <a:r>
              <a:rPr lang="fi-FI" sz="1100" dirty="0">
                <a:solidFill>
                  <a:schemeClr val="tx1"/>
                </a:solidFill>
              </a:rPr>
              <a:t>Häyry M. (2020). COVID-19-pandemia: Kuukausi bioetiikkaa Suomessa.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. </a:t>
            </a:r>
            <a:r>
              <a:rPr lang="fi-FI" sz="1100" u="sng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https://etiikka.fi/bioetiikka/covid-19-pandemia-kuukausi-bioetiikkaa-suomessa/</a:t>
            </a:r>
            <a:r>
              <a:rPr lang="fi-FI" sz="1100" dirty="0">
                <a:solidFill>
                  <a:schemeClr val="tx1"/>
                </a:solidFill>
              </a:rPr>
              <a:t> </a:t>
            </a:r>
          </a:p>
          <a:p>
            <a:endParaRPr lang="fi-FI" sz="600" dirty="0">
              <a:solidFill>
                <a:schemeClr val="tx1"/>
              </a:solidFill>
            </a:endParaRPr>
          </a:p>
          <a:p>
            <a:r>
              <a:rPr lang="fi-FI" sz="1100" dirty="0">
                <a:solidFill>
                  <a:schemeClr val="tx1"/>
                </a:solidFill>
              </a:rPr>
              <a:t>Häyry M. (2020). COVID-19-pandemia: Kriisijohtajuus voisi olla etiikkaviestintää.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. </a:t>
            </a:r>
            <a:r>
              <a:rPr lang="fi-FI" sz="1100" u="sng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https://etiikka.fi/covid-19-pandemia-kriisijohtajuus-voisi-olla-etiikkaviestintaa/</a:t>
            </a:r>
            <a:r>
              <a:rPr lang="fi-FI" sz="1100" dirty="0">
                <a:solidFill>
                  <a:schemeClr val="tx1"/>
                </a:solidFill>
              </a:rPr>
              <a:t> </a:t>
            </a: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</a:p>
          <a:p>
            <a:r>
              <a:rPr lang="fi-FI" sz="1100" dirty="0">
                <a:solidFill>
                  <a:schemeClr val="tx1"/>
                </a:solidFill>
              </a:rPr>
              <a:t>Häyry M. (2020). Korona, kopatia ja tasapuoliset neuvonantajat. </a:t>
            </a:r>
            <a:r>
              <a:rPr lang="fi-FI" sz="1100" i="1" dirty="0">
                <a:solidFill>
                  <a:schemeClr val="tx1"/>
                </a:solidFill>
              </a:rPr>
              <a:t>Ajatus</a:t>
            </a:r>
            <a:r>
              <a:rPr lang="fi-FI" sz="1100" dirty="0">
                <a:solidFill>
                  <a:schemeClr val="tx1"/>
                </a:solidFill>
              </a:rPr>
              <a:t>. Vertaisarvioinnissa.</a:t>
            </a: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1200" i="1" dirty="0">
                <a:solidFill>
                  <a:schemeClr val="tx1"/>
                </a:solidFill>
              </a:rPr>
              <a:t>Blogit</a:t>
            </a: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</a:p>
          <a:p>
            <a:r>
              <a:rPr lang="fi-FI" sz="1100" dirty="0">
                <a:solidFill>
                  <a:schemeClr val="tx1"/>
                </a:solidFill>
              </a:rPr>
              <a:t>Häyry M. (2020). Filosofialla voi todistaa mitä vain mutta myös lisätä päätöksenteon läpinäkyvyyttä.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 1.4. </a:t>
            </a:r>
            <a:r>
              <a:rPr lang="fi-FI" sz="1100" u="sng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https://etiikka.fi/filosofialla-voi-todistaa-mita-vain-mutta-myos-lisata-paatoksenteon-lapinakyvyytta/</a:t>
            </a:r>
            <a:r>
              <a:rPr lang="fi-FI" sz="1100" dirty="0">
                <a:solidFill>
                  <a:schemeClr val="tx1"/>
                </a:solidFill>
              </a:rPr>
              <a:t> </a:t>
            </a: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1100" dirty="0">
                <a:solidFill>
                  <a:schemeClr val="tx1"/>
                </a:solidFill>
              </a:rPr>
              <a:t>Häyry M. (2020). Päätöksenteon perustelu liberaalissa demokratiassa – selittelyä, mutta sille olisi paikkansa.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 6.4. </a:t>
            </a:r>
            <a:r>
              <a:rPr lang="fi-FI" sz="1100" u="sng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https://etiikka.fi/paatoksenteon-perustelu-liberaalissa-demokratiassa-selittelya-mutta-sille-olisi-paikkansa/</a:t>
            </a:r>
            <a:r>
              <a:rPr lang="fi-FI" sz="1100" dirty="0">
                <a:solidFill>
                  <a:schemeClr val="tx1"/>
                </a:solidFill>
              </a:rPr>
              <a:t> </a:t>
            </a: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1100" dirty="0">
                <a:solidFill>
                  <a:schemeClr val="tx1"/>
                </a:solidFill>
              </a:rPr>
              <a:t>Häyry M. (2020). Priorisointiin ei ole hyvä joutua – mutta pitäisikö siitä puhua?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 8.4. </a:t>
            </a:r>
            <a:r>
              <a:rPr lang="fi-FI" sz="1100" u="sng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https://etiikka.fi/priorisointiin-ei-ole-hyva-joutua-mutta-pitaisiko-siita-puhua/</a:t>
            </a:r>
            <a:r>
              <a:rPr lang="fi-FI" sz="1100" dirty="0">
                <a:solidFill>
                  <a:schemeClr val="tx1"/>
                </a:solidFill>
              </a:rPr>
              <a:t> </a:t>
            </a: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1100" dirty="0">
                <a:solidFill>
                  <a:schemeClr val="tx1"/>
                </a:solidFill>
              </a:rPr>
              <a:t>Häyry M. (2020). Pandemian jälkeen – tuhon tie vai järki käteen?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 12.4. </a:t>
            </a:r>
            <a:r>
              <a:rPr lang="fi-FI" sz="1100" u="sng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https://etiikka.fi/pandemian-jalkeen-tuhon-tie-vai-jarki-kateen/</a:t>
            </a:r>
            <a:r>
              <a:rPr lang="fi-FI" sz="1100" dirty="0">
                <a:solidFill>
                  <a:schemeClr val="tx1"/>
                </a:solidFill>
              </a:rPr>
              <a:t> </a:t>
            </a: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1100" dirty="0">
                <a:solidFill>
                  <a:schemeClr val="tx1"/>
                </a:solidFill>
              </a:rPr>
              <a:t>Häyry M. (2020). Tasapuolisten neuvonantajien tulevaisuus – onko vielä toivoa?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 14.4. </a:t>
            </a:r>
            <a:r>
              <a:rPr lang="fi-FI" sz="1100" u="sng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https://etiikka.fi/tasapuolisten-neuvonantajien-tulevaisuus-onko-viela-toivoa/</a:t>
            </a:r>
            <a:r>
              <a:rPr lang="fi-FI" sz="1100" dirty="0">
                <a:solidFill>
                  <a:schemeClr val="tx1"/>
                </a:solidFill>
              </a:rPr>
              <a:t> </a:t>
            </a: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1100" dirty="0">
                <a:solidFill>
                  <a:schemeClr val="tx1"/>
                </a:solidFill>
              </a:rPr>
              <a:t>Häyry M, Rydenfelt H. (2020). Vain parhaat täytteet – tasapuolisten neuvonantajien calzone,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 20.4. </a:t>
            </a:r>
            <a:r>
              <a:rPr lang="fi-FI" sz="1100" u="sng" dirty="0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https://etiikka.fi/vain-parhaat-taytteet-tasapuolisten-neuvonantajien-calzone/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1100" dirty="0">
                <a:solidFill>
                  <a:schemeClr val="tx1"/>
                </a:solidFill>
              </a:rPr>
              <a:t>Häyry M. (2020). Kopatia ja tasapuolisuus – ilmenevätkö enkelit vain poikkeusoloissa?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 24.4. </a:t>
            </a:r>
            <a:r>
              <a:rPr lang="fi-FI" sz="1100" u="sng" dirty="0">
                <a:solidFill>
                  <a:schemeClr val="tx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https://etiikka.fi/kopatia-ja-tasapuolisuus-ilmenevatko-enkelit-vain-poikkeusoloissa/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1100" dirty="0">
                <a:solidFill>
                  <a:schemeClr val="tx1"/>
                </a:solidFill>
              </a:rPr>
              <a:t>Vuorelma J, Rydenfelt H. (2020).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 8.5. </a:t>
            </a:r>
            <a:r>
              <a:rPr lang="fi-FI" sz="1100" u="sng" dirty="0">
                <a:solidFill>
                  <a:schemeClr val="tx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https://etiikka.fi/uusi-normaali-vakiintuuko-moukarivalta/</a:t>
            </a:r>
            <a:r>
              <a:rPr lang="fi-FI" sz="1100" dirty="0">
                <a:solidFill>
                  <a:schemeClr val="tx1"/>
                </a:solidFill>
              </a:rPr>
              <a:t> </a:t>
            </a: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1100" dirty="0">
                <a:solidFill>
                  <a:schemeClr val="tx1"/>
                </a:solidFill>
              </a:rPr>
              <a:t>Takala T. (2020). Kasvomaskien käyttöä julkisissa tiloissa tulisi suositella.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 27.5.  </a:t>
            </a:r>
            <a:r>
              <a:rPr lang="fi-FI" sz="1100" u="sng" dirty="0">
                <a:solidFill>
                  <a:schemeClr val="tx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https://etiikka.fi/kasvomaskien-kayttoa-julkisissa-tiloissa-tulisi-suositella/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600" dirty="0">
                <a:solidFill>
                  <a:schemeClr val="tx1"/>
                </a:solidFill>
              </a:rPr>
              <a:t> </a:t>
            </a:r>
            <a:endParaRPr lang="fi-FI" sz="1100" dirty="0">
              <a:solidFill>
                <a:schemeClr val="tx1"/>
              </a:solidFill>
            </a:endParaRPr>
          </a:p>
          <a:p>
            <a:r>
              <a:rPr lang="fi-FI" sz="1100" dirty="0">
                <a:solidFill>
                  <a:schemeClr val="tx1"/>
                </a:solidFill>
              </a:rPr>
              <a:t>Häyry M. (2020). Koronasolidaarisuuden kahdet kasvot. </a:t>
            </a:r>
            <a:r>
              <a:rPr lang="fi-FI" sz="1100" i="1" dirty="0">
                <a:solidFill>
                  <a:schemeClr val="tx1"/>
                </a:solidFill>
              </a:rPr>
              <a:t>Etiikka.fi</a:t>
            </a:r>
            <a:r>
              <a:rPr lang="fi-FI" sz="1100" dirty="0">
                <a:solidFill>
                  <a:schemeClr val="tx1"/>
                </a:solidFill>
              </a:rPr>
              <a:t> 18.8. </a:t>
            </a:r>
            <a:r>
              <a:rPr lang="fi-FI" sz="1100" u="sng" dirty="0">
                <a:solidFill>
                  <a:schemeClr val="tx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https://etiikka.fi/koronasolidaarisuuden-kahdet-kasvot/</a:t>
            </a:r>
            <a:r>
              <a:rPr lang="fi-FI" sz="11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85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8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B8B26F45-B24F-4F12-B139-63D73289131E}"/>
              </a:ext>
            </a:extLst>
          </p:cNvPr>
          <p:cNvSpPr/>
          <p:nvPr/>
        </p:nvSpPr>
        <p:spPr>
          <a:xfrm>
            <a:off x="0" y="14036"/>
            <a:ext cx="12191997" cy="52510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000" b="1">
                <a:solidFill>
                  <a:srgbClr val="C00000"/>
                </a:solidFill>
              </a:rPr>
              <a:t>Matin valinta – perjantai 13.3.2020</a:t>
            </a:r>
          </a:p>
        </p:txBody>
      </p:sp>
    </p:spTree>
    <p:extLst>
      <p:ext uri="{BB962C8B-B14F-4D97-AF65-F5344CB8AC3E}">
        <p14:creationId xmlns:p14="http://schemas.microsoft.com/office/powerpoint/2010/main" val="339128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29492</TotalTime>
  <Words>4718</Words>
  <Application>Microsoft Office PowerPoint</Application>
  <PresentationFormat>Laajakuva</PresentationFormat>
  <Paragraphs>1274</Paragraphs>
  <Slides>81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81</vt:i4>
      </vt:variant>
    </vt:vector>
  </HeadingPairs>
  <TitlesOfParts>
    <vt:vector size="87" baseType="lpstr">
      <vt:lpstr>Arial</vt:lpstr>
      <vt:lpstr>Bubblegum Sans</vt:lpstr>
      <vt:lpstr>Calibri</vt:lpstr>
      <vt:lpstr>Calibri Light</vt:lpstr>
      <vt:lpstr>Lucida Calligraphy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Häyry Matti</dc:creator>
  <cp:keywords/>
  <dc:description/>
  <cp:lastModifiedBy>Alatalo Emmi (STM)</cp:lastModifiedBy>
  <cp:revision>132</cp:revision>
  <cp:lastPrinted>2020-06-24T11:38:47Z</cp:lastPrinted>
  <dcterms:created xsi:type="dcterms:W3CDTF">2020-03-20T12:59:31Z</dcterms:created>
  <dcterms:modified xsi:type="dcterms:W3CDTF">2020-10-09T10:56:31Z</dcterms:modified>
  <cp:category/>
</cp:coreProperties>
</file>