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88" r:id="rId5"/>
    <p:sldId id="289" r:id="rId6"/>
    <p:sldId id="291" r:id="rId7"/>
    <p:sldId id="300" r:id="rId8"/>
    <p:sldId id="313" r:id="rId9"/>
    <p:sldId id="317" r:id="rId10"/>
    <p:sldId id="314" r:id="rId11"/>
    <p:sldId id="315" r:id="rId12"/>
    <p:sldId id="316" r:id="rId13"/>
    <p:sldId id="301" r:id="rId14"/>
    <p:sldId id="302" r:id="rId15"/>
    <p:sldId id="304" r:id="rId16"/>
    <p:sldId id="303" r:id="rId17"/>
    <p:sldId id="305" r:id="rId18"/>
    <p:sldId id="306" r:id="rId19"/>
    <p:sldId id="307" r:id="rId20"/>
    <p:sldId id="308" r:id="rId21"/>
    <p:sldId id="310" r:id="rId22"/>
    <p:sldId id="283" r:id="rId23"/>
    <p:sldId id="311" r:id="rId24"/>
    <p:sldId id="294" r:id="rId25"/>
    <p:sldId id="285" r:id="rId26"/>
  </p:sldIdLst>
  <p:sldSz cx="9144000" cy="6858000" type="screen4x3"/>
  <p:notesSz cx="7099300" cy="102346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BB7"/>
    <a:srgbClr val="8BB85D"/>
    <a:srgbClr val="FFFFFF"/>
    <a:srgbClr val="DDDDDD"/>
    <a:srgbClr val="009E47"/>
    <a:srgbClr val="68AC04"/>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3" autoAdjust="0"/>
    <p:restoredTop sz="94660"/>
  </p:normalViewPr>
  <p:slideViewPr>
    <p:cSldViewPr>
      <p:cViewPr varScale="1">
        <p:scale>
          <a:sx n="54" d="100"/>
          <a:sy n="54" d="100"/>
        </p:scale>
        <p:origin x="8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8658" tIns="49329" rIns="98658" bIns="49329" numCol="1" anchor="t" anchorCtr="0" compatLnSpc="1">
            <a:prstTxWarp prst="textNoShape">
              <a:avLst/>
            </a:prstTxWarp>
          </a:bodyPr>
          <a:lstStyle>
            <a:lvl1pPr>
              <a:defRPr sz="900"/>
            </a:lvl1pPr>
          </a:lstStyle>
          <a:p>
            <a:pPr>
              <a:defRPr/>
            </a:pPr>
            <a:endParaRPr lang="fi-FI"/>
          </a:p>
        </p:txBody>
      </p:sp>
      <p:sp>
        <p:nvSpPr>
          <p:cNvPr id="51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8658" tIns="49329" rIns="98658" bIns="49329" numCol="1" anchor="t" anchorCtr="0" compatLnSpc="1">
            <a:prstTxWarp prst="textNoShape">
              <a:avLst/>
            </a:prstTxWarp>
          </a:bodyPr>
          <a:lstStyle>
            <a:lvl1pPr algn="r">
              <a:defRPr sz="900"/>
            </a:lvl1pPr>
          </a:lstStyle>
          <a:p>
            <a:pPr>
              <a:defRPr/>
            </a:pPr>
            <a:endParaRPr lang="fi-FI"/>
          </a:p>
        </p:txBody>
      </p:sp>
      <p:sp>
        <p:nvSpPr>
          <p:cNvPr id="512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8658" tIns="49329" rIns="98658" bIns="49329" numCol="1" anchor="b" anchorCtr="0" compatLnSpc="1">
            <a:prstTxWarp prst="textNoShape">
              <a:avLst/>
            </a:prstTxWarp>
          </a:bodyPr>
          <a:lstStyle>
            <a:lvl1pPr>
              <a:defRPr sz="900"/>
            </a:lvl1pPr>
          </a:lstStyle>
          <a:p>
            <a:pPr>
              <a:defRPr/>
            </a:pPr>
            <a:endParaRPr lang="fi-FI"/>
          </a:p>
        </p:txBody>
      </p:sp>
      <p:sp>
        <p:nvSpPr>
          <p:cNvPr id="512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8658" tIns="49329" rIns="98658" bIns="49329" numCol="1" anchor="b" anchorCtr="0" compatLnSpc="1">
            <a:prstTxWarp prst="textNoShape">
              <a:avLst/>
            </a:prstTxWarp>
          </a:bodyPr>
          <a:lstStyle>
            <a:lvl1pPr algn="r">
              <a:defRPr sz="900"/>
            </a:lvl1pPr>
          </a:lstStyle>
          <a:p>
            <a:pPr>
              <a:defRPr/>
            </a:pPr>
            <a:fld id="{65149ED7-9D51-40DA-BD1E-DDBA2E9836E6}" type="slidenum">
              <a:rPr lang="fi-FI"/>
              <a:pPr>
                <a:defRPr/>
              </a:pPr>
              <a:t>‹#›</a:t>
            </a:fld>
            <a:endParaRPr lang="fi-FI"/>
          </a:p>
        </p:txBody>
      </p:sp>
    </p:spTree>
    <p:extLst>
      <p:ext uri="{BB962C8B-B14F-4D97-AF65-F5344CB8AC3E}">
        <p14:creationId xmlns:p14="http://schemas.microsoft.com/office/powerpoint/2010/main" val="214795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8658" tIns="49329" rIns="98658" bIns="49329" numCol="1" anchor="t" anchorCtr="0" compatLnSpc="1">
            <a:prstTxWarp prst="textNoShape">
              <a:avLst/>
            </a:prstTxWarp>
          </a:bodyPr>
          <a:lstStyle>
            <a:lvl1pPr>
              <a:defRPr sz="900"/>
            </a:lvl1pPr>
          </a:lstStyle>
          <a:p>
            <a:pPr>
              <a:defRPr/>
            </a:pPr>
            <a:endParaRPr lang="fi-FI"/>
          </a:p>
        </p:txBody>
      </p:sp>
      <p:sp>
        <p:nvSpPr>
          <p:cNvPr id="71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8658" tIns="49329" rIns="98658" bIns="49329" numCol="1" anchor="t" anchorCtr="0" compatLnSpc="1">
            <a:prstTxWarp prst="textNoShape">
              <a:avLst/>
            </a:prstTxWarp>
          </a:bodyPr>
          <a:lstStyle>
            <a:lvl1pPr algn="r">
              <a:defRPr sz="900"/>
            </a:lvl1pPr>
          </a:lstStyle>
          <a:p>
            <a:pPr>
              <a:defRPr/>
            </a:pPr>
            <a:endParaRPr lang="fi-FI"/>
          </a:p>
        </p:txBody>
      </p:sp>
      <p:sp>
        <p:nvSpPr>
          <p:cNvPr id="2867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089025" y="4860925"/>
            <a:ext cx="4921250" cy="4848225"/>
          </a:xfrm>
          <a:prstGeom prst="rect">
            <a:avLst/>
          </a:prstGeom>
          <a:noFill/>
          <a:ln w="9525">
            <a:noFill/>
            <a:miter lim="800000"/>
            <a:headEnd/>
            <a:tailEnd/>
          </a:ln>
          <a:effectLst/>
        </p:spPr>
        <p:txBody>
          <a:bodyPr vert="horz" wrap="square" lIns="98658" tIns="49329" rIns="98658" bIns="49329"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717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8658" tIns="49329" rIns="98658" bIns="49329" numCol="1" anchor="b" anchorCtr="0" compatLnSpc="1">
            <a:prstTxWarp prst="textNoShape">
              <a:avLst/>
            </a:prstTxWarp>
          </a:bodyPr>
          <a:lstStyle>
            <a:lvl1pPr>
              <a:defRPr sz="900"/>
            </a:lvl1pPr>
          </a:lstStyle>
          <a:p>
            <a:pPr>
              <a:defRPr/>
            </a:pPr>
            <a:endParaRPr lang="fi-FI"/>
          </a:p>
        </p:txBody>
      </p:sp>
      <p:sp>
        <p:nvSpPr>
          <p:cNvPr id="717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8658" tIns="49329" rIns="98658" bIns="49329" numCol="1" anchor="b" anchorCtr="0" compatLnSpc="1">
            <a:prstTxWarp prst="textNoShape">
              <a:avLst/>
            </a:prstTxWarp>
          </a:bodyPr>
          <a:lstStyle>
            <a:lvl1pPr algn="r">
              <a:defRPr sz="900"/>
            </a:lvl1pPr>
          </a:lstStyle>
          <a:p>
            <a:pPr>
              <a:defRPr/>
            </a:pPr>
            <a:fld id="{1825B300-DBB6-40FC-860A-1076CDF96A8F}" type="slidenum">
              <a:rPr lang="fi-FI"/>
              <a:pPr>
                <a:defRPr/>
              </a:pPr>
              <a:t>‹#›</a:t>
            </a:fld>
            <a:endParaRPr lang="fi-FI"/>
          </a:p>
        </p:txBody>
      </p:sp>
    </p:spTree>
    <p:extLst>
      <p:ext uri="{BB962C8B-B14F-4D97-AF65-F5344CB8AC3E}">
        <p14:creationId xmlns:p14="http://schemas.microsoft.com/office/powerpoint/2010/main" val="3727470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nvGraphicFramePr>
        <p:xfrm>
          <a:off x="116334" y="1989138"/>
          <a:ext cx="8920162" cy="4724400"/>
        </p:xfrm>
        <a:graphic>
          <a:graphicData uri="http://schemas.openxmlformats.org/presentationml/2006/ole">
            <mc:AlternateContent xmlns:mc="http://schemas.openxmlformats.org/markup-compatibility/2006">
              <mc:Choice xmlns:v="urn:schemas-microsoft-com:vml" Requires="v">
                <p:oleObj spid="_x0000_s40024" r:id="rId3" imgW="20322540" imgH="10645140" progId="">
                  <p:embed/>
                </p:oleObj>
              </mc:Choice>
              <mc:Fallback>
                <p:oleObj r:id="rId3" imgW="20322540" imgH="10645140"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34" y="1989138"/>
                        <a:ext cx="8920162"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8" descr="logo_rgb"/>
          <p:cNvPicPr>
            <a:picLocks noChangeAspect="1" noChangeArrowheads="1"/>
          </p:cNvPicPr>
          <p:nvPr/>
        </p:nvPicPr>
        <p:blipFill>
          <a:blip r:embed="rId5" cstate="print"/>
          <a:srcRect/>
          <a:stretch>
            <a:fillRect/>
          </a:stretch>
        </p:blipFill>
        <p:spPr bwMode="auto">
          <a:xfrm>
            <a:off x="6659563" y="6054725"/>
            <a:ext cx="2247900" cy="215900"/>
          </a:xfrm>
          <a:prstGeom prst="rect">
            <a:avLst/>
          </a:prstGeom>
          <a:noFill/>
          <a:ln w="9525">
            <a:noFill/>
            <a:miter lim="800000"/>
            <a:headEnd/>
            <a:tailEnd/>
          </a:ln>
        </p:spPr>
      </p:pic>
      <p:sp>
        <p:nvSpPr>
          <p:cNvPr id="6"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fi-FI"/>
          </a:p>
        </p:txBody>
      </p:sp>
      <p:sp>
        <p:nvSpPr>
          <p:cNvPr id="7" name="Rectangle 6"/>
          <p:cNvSpPr txBox="1">
            <a:spLocks noChangeArrowheads="1"/>
          </p:cNvSpPr>
          <p:nvPr userDrawn="1"/>
        </p:nvSpPr>
        <p:spPr bwMode="auto">
          <a:xfrm>
            <a:off x="5616575" y="6273800"/>
            <a:ext cx="3346450" cy="403225"/>
          </a:xfrm>
          <a:prstGeom prst="rect">
            <a:avLst/>
          </a:prstGeom>
          <a:noFill/>
          <a:ln w="9525">
            <a:noFill/>
            <a:miter lim="800000"/>
            <a:headEnd/>
            <a:tailEnd/>
          </a:ln>
          <a:effectLst/>
        </p:spPr>
        <p:txBody>
          <a:bodyPr/>
          <a:lstStyle>
            <a:lvl1pPr>
              <a:defRPr sz="1000"/>
            </a:lvl1pPr>
          </a:lstStyle>
          <a:p>
            <a:pPr algn="r">
              <a:defRPr/>
            </a:pPr>
            <a:r>
              <a:rPr lang="fi-FI" dirty="0" smtClean="0"/>
              <a:t>Sosiaali- ja terveysalan eettinen neuvottelukunta ETENE</a:t>
            </a:r>
            <a:endParaRPr lang="fi-FI" dirty="0"/>
          </a:p>
        </p:txBody>
      </p:sp>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dirty="0" smtClean="0"/>
              <a:t>Muokkaa tekstin perustyylejä napsauttamalla</a:t>
            </a:r>
          </a:p>
          <a:p>
            <a:pPr lvl="1"/>
            <a:r>
              <a:rPr lang="fi-FI" dirty="0" smtClean="0"/>
              <a:t>toinen taso</a:t>
            </a:r>
          </a:p>
          <a:p>
            <a:pPr lvl="2"/>
            <a:r>
              <a:rPr lang="fi-FI" dirty="0" smtClean="0"/>
              <a:t>kolmas taso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loitussivu 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62699" y="1691986"/>
            <a:ext cx="6220701" cy="1143000"/>
          </a:xfrm>
        </p:spPr>
        <p:txBody>
          <a:bodyPr/>
          <a:lstStyle>
            <a:lvl1pPr>
              <a:defRPr cap="all"/>
            </a:lvl1pPr>
          </a:lstStyle>
          <a:p>
            <a:r>
              <a:rPr lang="fi-FI" dirty="0" smtClean="0"/>
              <a:t>MUOKKAA PERUSTYYLEJÄ NAPS.</a:t>
            </a:r>
            <a:endParaRPr lang="fi-FI" dirty="0"/>
          </a:p>
        </p:txBody>
      </p:sp>
      <p:sp>
        <p:nvSpPr>
          <p:cNvPr id="3" name="Sisällön paikkamerkki 2"/>
          <p:cNvSpPr>
            <a:spLocks noGrp="1"/>
          </p:cNvSpPr>
          <p:nvPr>
            <p:ph idx="1"/>
          </p:nvPr>
        </p:nvSpPr>
        <p:spPr>
          <a:xfrm>
            <a:off x="662699" y="3321147"/>
            <a:ext cx="6220701" cy="3140977"/>
          </a:xfrm>
        </p:spPr>
        <p:txBody>
          <a:bodyPr>
            <a:normAutofit/>
          </a:bodyPr>
          <a:lstStyle>
            <a:lvl1pPr marL="0" indent="-241200" algn="l">
              <a:spcBef>
                <a:spcPts val="0"/>
              </a:spcBef>
              <a:defRPr sz="1800" b="1"/>
            </a:lvl1pPr>
            <a:lvl2pPr>
              <a:defRPr sz="1800" b="1"/>
            </a:lvl2pPr>
          </a:lstStyle>
          <a:p>
            <a:pPr lvl="0"/>
            <a:r>
              <a:rPr lang="fi-FI" dirty="0" smtClean="0"/>
              <a:t>Muokkaa tekstin perustyylejä napsauttamalla</a:t>
            </a:r>
          </a:p>
          <a:p>
            <a:pPr lvl="1"/>
            <a:r>
              <a:rPr lang="fi-FI" dirty="0" smtClean="0"/>
              <a:t>toinen taso</a:t>
            </a:r>
          </a:p>
        </p:txBody>
      </p:sp>
      <p:sp>
        <p:nvSpPr>
          <p:cNvPr id="6" name="Alaotsikko 2"/>
          <p:cNvSpPr>
            <a:spLocks noGrp="1"/>
          </p:cNvSpPr>
          <p:nvPr>
            <p:ph type="subTitle" idx="10"/>
          </p:nvPr>
        </p:nvSpPr>
        <p:spPr>
          <a:xfrm>
            <a:off x="662699" y="2921001"/>
            <a:ext cx="6220701" cy="379530"/>
          </a:xfrm>
        </p:spPr>
        <p:txBody>
          <a:bodyPr>
            <a:normAutofit/>
          </a:bodyPr>
          <a:lstStyle>
            <a:lvl1pPr marL="0" indent="0" algn="l">
              <a:spcBef>
                <a:spcPts val="0"/>
              </a:spcBef>
              <a:buNone/>
              <a:defRPr sz="1800" b="1">
                <a:solidFill>
                  <a:srgbClr val="6366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pic>
        <p:nvPicPr>
          <p:cNvPr id="4" name="Kuva 3" descr="PP_sivukuv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39000" y="0"/>
            <a:ext cx="1905000" cy="6858000"/>
          </a:xfrm>
          <a:prstGeom prst="rect">
            <a:avLst/>
          </a:prstGeom>
        </p:spPr>
      </p:pic>
    </p:spTree>
    <p:extLst>
      <p:ext uri="{BB962C8B-B14F-4D97-AF65-F5344CB8AC3E}">
        <p14:creationId xmlns:p14="http://schemas.microsoft.com/office/powerpoint/2010/main" val="429313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smtClean="0"/>
              <a:t>Muokkaa tekstin perustyylejä napsauttamalla</a:t>
            </a:r>
          </a:p>
          <a:p>
            <a:pPr lvl="1"/>
            <a:r>
              <a:rPr lang="fi-FI" dirty="0" smtClean="0"/>
              <a:t>toinen taso</a:t>
            </a:r>
          </a:p>
          <a:p>
            <a:pPr lvl="2"/>
            <a:r>
              <a:rPr lang="fi-FI" dirty="0" smtClean="0"/>
              <a:t>kolmas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dirty="0" smtClean="0"/>
              <a:t>Muokkaa tekstin perustyylejä napsauttamalla</a:t>
            </a:r>
          </a:p>
          <a:p>
            <a:pPr lvl="1"/>
            <a:r>
              <a:rPr lang="fi-FI" dirty="0" smtClean="0"/>
              <a:t>toinen taso</a:t>
            </a:r>
          </a:p>
          <a:p>
            <a:pPr lvl="2"/>
            <a:r>
              <a:rPr lang="fi-FI" dirty="0" smtClean="0"/>
              <a:t>kolmas taso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13" cstate="print"/>
          <a:srcRect/>
          <a:stretch>
            <a:fillRect/>
          </a:stretch>
        </p:blipFill>
        <p:spPr bwMode="auto">
          <a:xfrm>
            <a:off x="6480212" y="5625244"/>
            <a:ext cx="2412132" cy="1053844"/>
          </a:xfrm>
          <a:prstGeom prst="rect">
            <a:avLst/>
          </a:prstGeom>
          <a:noFill/>
          <a:ln w="9525">
            <a:noFill/>
            <a:miter lim="800000"/>
            <a:headEnd/>
            <a:tailEnd/>
          </a:ln>
        </p:spPr>
      </p:pic>
      <p:sp>
        <p:nvSpPr>
          <p:cNvPr id="3075" name="Rectangle 2"/>
          <p:cNvSpPr>
            <a:spLocks noGrp="1" noChangeArrowheads="1"/>
          </p:cNvSpPr>
          <p:nvPr>
            <p:ph type="title"/>
          </p:nvPr>
        </p:nvSpPr>
        <p:spPr bwMode="auto">
          <a:xfrm>
            <a:off x="755650" y="274638"/>
            <a:ext cx="7632700" cy="11382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i-FI" smtClean="0"/>
              <a:t>CLICK TO EDIT MASTER TITLE STYLE</a:t>
            </a:r>
          </a:p>
        </p:txBody>
      </p:sp>
      <p:sp>
        <p:nvSpPr>
          <p:cNvPr id="3076" name="Rectangle 3"/>
          <p:cNvSpPr>
            <a:spLocks noGrp="1" noChangeArrowheads="1"/>
          </p:cNvSpPr>
          <p:nvPr>
            <p:ph type="body" idx="1"/>
          </p:nvPr>
        </p:nvSpPr>
        <p:spPr bwMode="auto">
          <a:xfrm>
            <a:off x="755650" y="1557338"/>
            <a:ext cx="7632700"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p:txBody>
      </p:sp>
      <p:pic>
        <p:nvPicPr>
          <p:cNvPr id="3077" name="Picture 22" descr="logo_rgb"/>
          <p:cNvPicPr preferRelativeResize="0">
            <a:picLocks noChangeArrowheads="1"/>
          </p:cNvPicPr>
          <p:nvPr/>
        </p:nvPicPr>
        <p:blipFill>
          <a:blip r:embed="rId14" cstate="print"/>
          <a:srcRect/>
          <a:stretch>
            <a:fillRect/>
          </a:stretch>
        </p:blipFill>
        <p:spPr bwMode="auto">
          <a:xfrm>
            <a:off x="719138" y="6273800"/>
            <a:ext cx="2520950" cy="214313"/>
          </a:xfrm>
          <a:prstGeom prst="rect">
            <a:avLst/>
          </a:prstGeom>
          <a:noFill/>
          <a:ln w="9525">
            <a:noFill/>
            <a:miter lim="800000"/>
            <a:headEnd/>
            <a:tailEnd/>
          </a:ln>
        </p:spPr>
      </p:pic>
      <p:sp>
        <p:nvSpPr>
          <p:cNvPr id="27650"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fi-FI"/>
          </a:p>
        </p:txBody>
      </p:sp>
      <p:sp>
        <p:nvSpPr>
          <p:cNvPr id="12" name="Rectangle 6"/>
          <p:cNvSpPr txBox="1">
            <a:spLocks noChangeArrowheads="1"/>
          </p:cNvSpPr>
          <p:nvPr userDrawn="1"/>
        </p:nvSpPr>
        <p:spPr bwMode="auto">
          <a:xfrm>
            <a:off x="649288" y="6453188"/>
            <a:ext cx="3778250" cy="252412"/>
          </a:xfrm>
          <a:prstGeom prst="rect">
            <a:avLst/>
          </a:prstGeom>
          <a:noFill/>
          <a:ln w="9525">
            <a:noFill/>
            <a:miter lim="800000"/>
            <a:headEnd/>
            <a:tailEnd/>
          </a:ln>
          <a:effectLst/>
        </p:spPr>
        <p:txBody>
          <a:bodyPr/>
          <a:lstStyle>
            <a:lvl1pPr>
              <a:defRPr sz="1000"/>
            </a:lvl1pPr>
          </a:lstStyle>
          <a:p>
            <a:pPr>
              <a:defRPr/>
            </a:pPr>
            <a:r>
              <a:rPr lang="fi-FI" dirty="0" smtClean="0"/>
              <a:t>Sosiaali- ja terveysalan eettinen neuvottelukunta ETENE</a:t>
            </a:r>
            <a:endParaRPr lang="fi-FI" dirty="0"/>
          </a:p>
        </p:txBody>
      </p:sp>
      <p:sp>
        <p:nvSpPr>
          <p:cNvPr id="11" name="Tekstikehys 10"/>
          <p:cNvSpPr txBox="1"/>
          <p:nvPr userDrawn="1"/>
        </p:nvSpPr>
        <p:spPr>
          <a:xfrm>
            <a:off x="7308850" y="6453188"/>
            <a:ext cx="1619250" cy="277812"/>
          </a:xfrm>
          <a:prstGeom prst="rect">
            <a:avLst/>
          </a:prstGeom>
          <a:noFill/>
        </p:spPr>
        <p:txBody>
          <a:bodyPr>
            <a:spAutoFit/>
          </a:bodyPr>
          <a:lstStyle/>
          <a:p>
            <a:pPr algn="r">
              <a:defRPr/>
            </a:pPr>
            <a:r>
              <a:rPr lang="fi-FI" sz="1200" dirty="0"/>
              <a:t>     </a:t>
            </a:r>
            <a:fld id="{ED26EB7B-EB4E-43E3-9E7A-4BB7E9A41732}" type="slidenum">
              <a:rPr lang="fi-FI" sz="1200"/>
              <a:pPr algn="r">
                <a:defRPr/>
              </a:pPr>
              <a:t>‹#›</a:t>
            </a:fld>
            <a:r>
              <a:rPr lang="fi-FI" sz="1200" dirty="0"/>
              <a:t>     </a:t>
            </a:r>
            <a:endParaRPr lang="fi-FI" sz="1000" dirty="0"/>
          </a:p>
        </p:txBody>
      </p:sp>
    </p:spTree>
  </p:cSld>
  <p:clrMap bg1="lt1" tx1="dk1" bg2="lt2" tx2="dk2" accent1="accent1" accent2="accent2" accent3="accent3" accent4="accent4" accent5="accent5" accent6="accent6" hlink="hlink" folHlink="folHlink"/>
  <p:sldLayoutIdLst>
    <p:sldLayoutId id="214748372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1" r:id="rId11"/>
  </p:sldLayoutIdLst>
  <p:hf sldNum="0"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rgbClr val="699240"/>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rgbClr val="8BB85D"/>
        </a:buClr>
        <a:buFont typeface="Wingdings" pitchFamily="2" charset="2"/>
        <a:buChar char="§"/>
        <a:defRPr sz="2000">
          <a:solidFill>
            <a:schemeClr val="tx1"/>
          </a:solidFill>
          <a:latin typeface="+mn-lt"/>
        </a:defRPr>
      </a:lvl2pPr>
      <a:lvl3pPr marL="804863" indent="-269875" algn="l" rtl="0" eaLnBrk="0" fontAlgn="base" hangingPunct="0">
        <a:spcBef>
          <a:spcPct val="0"/>
        </a:spcBef>
        <a:spcAft>
          <a:spcPct val="20000"/>
        </a:spcAft>
        <a:buClr>
          <a:srgbClr val="8BB85D"/>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youtu.be/UlzAsa3jdFw"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valtioneuvosto.fi/hanke/-/hankesivu/hanke?tunnus=STM055:00/201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smer.se/publications/new-report-assisted-dyin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tene.fi/"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835696" y="1484684"/>
            <a:ext cx="6480720" cy="1368252"/>
          </a:xfrm>
        </p:spPr>
        <p:txBody>
          <a:bodyPr/>
          <a:lstStyle/>
          <a:p>
            <a:r>
              <a:rPr lang="fi-FI" sz="4000" dirty="0" smtClean="0"/>
              <a:t>Saattohoitoseminaari</a:t>
            </a:r>
            <a:br>
              <a:rPr lang="fi-FI" sz="4000" dirty="0" smtClean="0"/>
            </a:br>
            <a:r>
              <a:rPr lang="fi-FI" sz="4000" dirty="0" smtClean="0"/>
              <a:t>Sastamala 11.10.2018</a:t>
            </a:r>
            <a:endParaRPr lang="fi-FI" sz="4000" dirty="0"/>
          </a:p>
        </p:txBody>
      </p:sp>
      <p:sp>
        <p:nvSpPr>
          <p:cNvPr id="3" name="Alaotsikko 2"/>
          <p:cNvSpPr>
            <a:spLocks noGrp="1"/>
          </p:cNvSpPr>
          <p:nvPr>
            <p:ph type="subTitle" idx="1"/>
          </p:nvPr>
        </p:nvSpPr>
        <p:spPr>
          <a:xfrm>
            <a:off x="1943707" y="2996952"/>
            <a:ext cx="4284055" cy="972108"/>
          </a:xfrm>
        </p:spPr>
        <p:txBody>
          <a:bodyPr/>
          <a:lstStyle/>
          <a:p>
            <a:r>
              <a:rPr lang="fi-FI" dirty="0" smtClean="0"/>
              <a:t>Sinikka Sihvo</a:t>
            </a:r>
          </a:p>
          <a:p>
            <a:r>
              <a:rPr lang="fi-FI" dirty="0" smtClean="0"/>
              <a:t>Pääsihteeri, </a:t>
            </a:r>
            <a:endParaRPr lang="fi-FI" dirty="0"/>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948" y="3540716"/>
            <a:ext cx="1908212" cy="428343"/>
          </a:xfrm>
          <a:prstGeom prst="rect">
            <a:avLst/>
          </a:prstGeom>
        </p:spPr>
      </p:pic>
    </p:spTree>
    <p:extLst>
      <p:ext uri="{BB962C8B-B14F-4D97-AF65-F5344CB8AC3E}">
        <p14:creationId xmlns:p14="http://schemas.microsoft.com/office/powerpoint/2010/main" val="380397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650" y="1448780"/>
            <a:ext cx="7632700" cy="1836204"/>
          </a:xfrm>
        </p:spPr>
        <p:txBody>
          <a:bodyPr/>
          <a:lstStyle/>
          <a:p>
            <a:r>
              <a:rPr lang="fi-FI" sz="4000" dirty="0" smtClean="0"/>
              <a:t>Palliatiivinen hoito, saattohoito ja eutanasia ovat nyt kiinnostuksen kohteina</a:t>
            </a:r>
            <a:endParaRPr lang="fi-FI" sz="4000" dirty="0"/>
          </a:p>
        </p:txBody>
      </p:sp>
      <p:pic>
        <p:nvPicPr>
          <p:cNvPr id="4" name="Sisällön paikkamerkki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1817"/>
          <a:stretch/>
        </p:blipFill>
        <p:spPr>
          <a:xfrm>
            <a:off x="758453" y="3969060"/>
            <a:ext cx="6585855" cy="2087686"/>
          </a:xfrm>
          <a:prstGeom prst="rect">
            <a:avLst/>
          </a:prstGeom>
        </p:spPr>
      </p:pic>
    </p:spTree>
    <p:extLst>
      <p:ext uri="{BB962C8B-B14F-4D97-AF65-F5344CB8AC3E}">
        <p14:creationId xmlns:p14="http://schemas.microsoft.com/office/powerpoint/2010/main" val="3718237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650" y="512676"/>
            <a:ext cx="7632774" cy="900199"/>
          </a:xfrm>
          <a:solidFill>
            <a:srgbClr val="8BB85D"/>
          </a:solidFill>
        </p:spPr>
        <p:style>
          <a:lnRef idx="1">
            <a:schemeClr val="dk1"/>
          </a:lnRef>
          <a:fillRef idx="2">
            <a:schemeClr val="dk1"/>
          </a:fillRef>
          <a:effectRef idx="1">
            <a:schemeClr val="dk1"/>
          </a:effectRef>
          <a:fontRef idx="minor">
            <a:schemeClr val="dk1"/>
          </a:fontRef>
        </p:style>
        <p:txBody>
          <a:bodyPr/>
          <a:lstStyle/>
          <a:p>
            <a:r>
              <a:rPr lang="fi-FI" dirty="0" smtClean="0">
                <a:solidFill>
                  <a:schemeClr val="bg1"/>
                </a:solidFill>
              </a:rPr>
              <a:t>Eutanasia-aloite </a:t>
            </a:r>
            <a:r>
              <a:rPr lang="fi-FI" dirty="0">
                <a:solidFill>
                  <a:schemeClr val="bg1"/>
                </a:solidFill>
              </a:rPr>
              <a:t>hyvän kuoleman puolesta </a:t>
            </a:r>
            <a:r>
              <a:rPr lang="fi-FI" dirty="0" smtClean="0">
                <a:solidFill>
                  <a:schemeClr val="bg1"/>
                </a:solidFill>
              </a:rPr>
              <a:t/>
            </a:r>
            <a:br>
              <a:rPr lang="fi-FI" dirty="0" smtClean="0">
                <a:solidFill>
                  <a:schemeClr val="bg1"/>
                </a:solidFill>
              </a:rPr>
            </a:br>
            <a:r>
              <a:rPr lang="fi-FI" dirty="0" smtClean="0">
                <a:solidFill>
                  <a:schemeClr val="bg1"/>
                </a:solidFill>
              </a:rPr>
              <a:t>(</a:t>
            </a:r>
            <a:r>
              <a:rPr lang="fi-FI" dirty="0">
                <a:solidFill>
                  <a:schemeClr val="bg1"/>
                </a:solidFill>
              </a:rPr>
              <a:t>KAA 2/2017 vp</a:t>
            </a:r>
            <a:r>
              <a:rPr lang="fi-FI" dirty="0" smtClean="0">
                <a:solidFill>
                  <a:schemeClr val="bg1"/>
                </a:solidFill>
              </a:rPr>
              <a:t>) </a:t>
            </a:r>
            <a:r>
              <a:rPr lang="fi-FI" dirty="0">
                <a:solidFill>
                  <a:schemeClr val="bg1"/>
                </a:solidFill>
              </a:rPr>
              <a:t>(</a:t>
            </a:r>
            <a:r>
              <a:rPr lang="fi-FI" dirty="0" err="1">
                <a:solidFill>
                  <a:schemeClr val="bg1"/>
                </a:solidFill>
              </a:rPr>
              <a:t>StVM</a:t>
            </a:r>
            <a:r>
              <a:rPr lang="fi-FI" dirty="0">
                <a:solidFill>
                  <a:schemeClr val="bg1"/>
                </a:solidFill>
              </a:rPr>
              <a:t> 4/2018)</a:t>
            </a:r>
          </a:p>
        </p:txBody>
      </p:sp>
      <p:sp>
        <p:nvSpPr>
          <p:cNvPr id="3" name="Sisällön paikkamerkki 2"/>
          <p:cNvSpPr>
            <a:spLocks noGrp="1"/>
          </p:cNvSpPr>
          <p:nvPr>
            <p:ph idx="1"/>
          </p:nvPr>
        </p:nvSpPr>
        <p:spPr>
          <a:xfrm>
            <a:off x="755650" y="1557338"/>
            <a:ext cx="8028818" cy="4607966"/>
          </a:xfrm>
        </p:spPr>
        <p:txBody>
          <a:bodyPr/>
          <a:lstStyle/>
          <a:p>
            <a:r>
              <a:rPr lang="fi-FI" dirty="0" smtClean="0"/>
              <a:t>Yli 63 000 allekirjoittajaa. Ehdotettiin että eduskunta ryhtyy lainvalmistelutoimenpiteisiin eutanasialain säätämiseksi ja eutanasian laillistamiseksi Suomessa.</a:t>
            </a:r>
          </a:p>
          <a:p>
            <a:r>
              <a:rPr lang="fi-FI" dirty="0" smtClean="0"/>
              <a:t>Eduskunta hylkäsi aloitteen 4.5.2018, mutta:</a:t>
            </a:r>
          </a:p>
          <a:p>
            <a:r>
              <a:rPr lang="fi-FI" i="1" dirty="0" smtClean="0"/>
              <a:t>Eduskunta </a:t>
            </a:r>
            <a:r>
              <a:rPr lang="fi-FI" i="1" dirty="0"/>
              <a:t>edellyttää, että valtioneuvosto asettaa laajapohjaisen asiantuntijatyöryhmän selvittämään elämän loppuvaiheen hyvää hoitoa, itsemääräämisoikeutta sekä saattohoitoa ja eutanasiaa koskevia </a:t>
            </a:r>
            <a:r>
              <a:rPr lang="fi-FI" b="1" i="1" dirty="0"/>
              <a:t>säätelytarpeita </a:t>
            </a:r>
            <a:r>
              <a:rPr lang="fi-FI" i="1" dirty="0"/>
              <a:t>ja tarvittaessa antaa selvitys työn pohjalta eduskunnalle ehdotukset lainsäädännön muuttamiseksi.</a:t>
            </a:r>
            <a:endParaRPr lang="fi-FI" dirty="0"/>
          </a:p>
          <a:p>
            <a:endParaRPr lang="fi-FI" dirty="0"/>
          </a:p>
        </p:txBody>
      </p:sp>
    </p:spTree>
    <p:extLst>
      <p:ext uri="{BB962C8B-B14F-4D97-AF65-F5344CB8AC3E}">
        <p14:creationId xmlns:p14="http://schemas.microsoft.com/office/powerpoint/2010/main" val="3107772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575556" y="368660"/>
            <a:ext cx="8208912" cy="612068"/>
          </a:xfrm>
        </p:spPr>
        <p:txBody>
          <a:bodyPr/>
          <a:lstStyle/>
          <a:p>
            <a:r>
              <a:rPr lang="fi-FI" sz="3200" dirty="0" smtClean="0"/>
              <a:t>ETENEn kannanotto eutanasiasta  </a:t>
            </a:r>
            <a:r>
              <a:rPr lang="fi-FI" sz="2000" b="0" dirty="0" smtClean="0"/>
              <a:t>(26.9.2017)</a:t>
            </a:r>
            <a:endParaRPr lang="fi-FI" sz="2000" b="0" dirty="0"/>
          </a:p>
        </p:txBody>
      </p:sp>
      <p:sp>
        <p:nvSpPr>
          <p:cNvPr id="6" name="Sisällön paikkamerkki 5"/>
          <p:cNvSpPr>
            <a:spLocks noGrp="1"/>
          </p:cNvSpPr>
          <p:nvPr>
            <p:ph idx="1"/>
          </p:nvPr>
        </p:nvSpPr>
        <p:spPr>
          <a:xfrm>
            <a:off x="575556" y="1196752"/>
            <a:ext cx="8316924" cy="5040560"/>
          </a:xfrm>
          <a:solidFill>
            <a:srgbClr val="E6EBB7"/>
          </a:solidFill>
        </p:spPr>
        <p:style>
          <a:lnRef idx="1">
            <a:schemeClr val="dk1"/>
          </a:lnRef>
          <a:fillRef idx="2">
            <a:schemeClr val="dk1"/>
          </a:fillRef>
          <a:effectRef idx="1">
            <a:schemeClr val="dk1"/>
          </a:effectRef>
          <a:fontRef idx="minor">
            <a:schemeClr val="dk1"/>
          </a:fontRef>
        </p:style>
        <p:txBody>
          <a:bodyPr/>
          <a:lstStyle/>
          <a:p>
            <a:r>
              <a:rPr lang="fi-FI" sz="2000" dirty="0"/>
              <a:t>Vain takaamalla hyvä saattohoito kaikille sitä tarvitseville voidaan esittää luotettavia arvioita siitä, paljonko Suomessa mahdollisesti on sellaisia potilaita, joita ei pystytä auttamaan ja heidän </a:t>
            </a:r>
            <a:r>
              <a:rPr lang="fi-FI" sz="2000" dirty="0" smtClean="0"/>
              <a:t>kärsimyksiään </a:t>
            </a:r>
            <a:r>
              <a:rPr lang="fi-FI" sz="2000" dirty="0"/>
              <a:t>lievittämään edes tehokkaimmilla saattohoidon menetelmillä. </a:t>
            </a:r>
            <a:endParaRPr lang="fi-FI" sz="2000" dirty="0" smtClean="0"/>
          </a:p>
          <a:p>
            <a:r>
              <a:rPr lang="fi-FI" sz="2000" dirty="0" smtClean="0"/>
              <a:t>Vasta </a:t>
            </a:r>
            <a:r>
              <a:rPr lang="fi-FI" sz="2000" dirty="0"/>
              <a:t>silloin voitaisiin </a:t>
            </a:r>
            <a:r>
              <a:rPr lang="fi-FI" sz="2000" dirty="0" smtClean="0"/>
              <a:t>määritellä</a:t>
            </a:r>
            <a:r>
              <a:rPr lang="fi-FI" sz="2000" dirty="0"/>
              <a:t>, millaisissa tilanteissa terveydenhuolto ja lääketieteen keinot eivät </a:t>
            </a:r>
            <a:r>
              <a:rPr lang="fi-FI" sz="2000" dirty="0" smtClean="0"/>
              <a:t>riittävissä </a:t>
            </a:r>
            <a:r>
              <a:rPr lang="fi-FI" sz="2000" dirty="0"/>
              <a:t>määrin pysty lievittämään kuolevan potilaan kärsimystä, ja tarvitaanko näihin tilanteisiin erillisen lain </a:t>
            </a:r>
            <a:r>
              <a:rPr lang="fi-FI" sz="2000" dirty="0" smtClean="0"/>
              <a:t>säätämistä. </a:t>
            </a:r>
            <a:endParaRPr lang="fi-FI" sz="2000" dirty="0"/>
          </a:p>
          <a:p>
            <a:r>
              <a:rPr lang="fi-FI" sz="2000" dirty="0" smtClean="0"/>
              <a:t>Nykyisessä </a:t>
            </a:r>
            <a:r>
              <a:rPr lang="fi-FI" sz="2000" dirty="0"/>
              <a:t>tilanteessa kuolevien potilaiden asemaa parantaisivat enemmän palliatiivista hoitoa ja saattohoitoa edistävät toimet kuin </a:t>
            </a:r>
            <a:r>
              <a:rPr lang="fi-FI" sz="2000" dirty="0" smtClean="0"/>
              <a:t>eutanasialaki</a:t>
            </a:r>
            <a:r>
              <a:rPr lang="fi-FI" sz="2000" dirty="0"/>
              <a:t>. </a:t>
            </a:r>
            <a:endParaRPr lang="fi-FI" sz="2000" dirty="0" smtClean="0"/>
          </a:p>
          <a:p>
            <a:r>
              <a:rPr lang="fi-FI" sz="2000" dirty="0" smtClean="0"/>
              <a:t>Eutanasiatoiveet </a:t>
            </a:r>
            <a:r>
              <a:rPr lang="fi-FI" sz="2000" dirty="0"/>
              <a:t>joiden taustalla on hoidettavissa olevien oireiden riittämätön </a:t>
            </a:r>
            <a:r>
              <a:rPr lang="fi-FI" sz="2000" dirty="0" smtClean="0"/>
              <a:t>lievittäminen </a:t>
            </a:r>
            <a:r>
              <a:rPr lang="fi-FI" sz="2000" dirty="0"/>
              <a:t>tai sen pelko, ovat ennemminkin merkki puutteellisista voimavaroista ja vajavaisesti </a:t>
            </a:r>
            <a:r>
              <a:rPr lang="fi-FI" sz="2000" dirty="0" smtClean="0"/>
              <a:t>osaamisesta </a:t>
            </a:r>
            <a:r>
              <a:rPr lang="fi-FI" sz="2000" dirty="0"/>
              <a:t>kuin kuolemaan avustamisen välttämättömyydestä. </a:t>
            </a:r>
          </a:p>
        </p:txBody>
      </p:sp>
    </p:spTree>
    <p:extLst>
      <p:ext uri="{BB962C8B-B14F-4D97-AF65-F5344CB8AC3E}">
        <p14:creationId xmlns:p14="http://schemas.microsoft.com/office/powerpoint/2010/main" val="2857527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755649" y="274639"/>
            <a:ext cx="7884801" cy="886110"/>
          </a:xfrm>
        </p:spPr>
        <p:txBody>
          <a:bodyPr/>
          <a:lstStyle/>
          <a:p>
            <a:r>
              <a:rPr lang="fi-FI" dirty="0"/>
              <a:t>Asiantuntijaryhmä selvittää elämän loppuvaiheen hoitoa ja eutanasiaa</a:t>
            </a:r>
          </a:p>
        </p:txBody>
      </p:sp>
      <p:sp>
        <p:nvSpPr>
          <p:cNvPr id="5" name="Sisällön paikkamerkki 4"/>
          <p:cNvSpPr>
            <a:spLocks noGrp="1"/>
          </p:cNvSpPr>
          <p:nvPr>
            <p:ph sz="half" idx="1"/>
          </p:nvPr>
        </p:nvSpPr>
        <p:spPr>
          <a:xfrm>
            <a:off x="755650" y="1557338"/>
            <a:ext cx="4860466" cy="4571962"/>
          </a:xfrm>
        </p:spPr>
        <p:txBody>
          <a:bodyPr/>
          <a:lstStyle/>
          <a:p>
            <a:r>
              <a:rPr lang="fi-FI" sz="2400" dirty="0" smtClean="0"/>
              <a:t>5.6.2018: Sosiaali- </a:t>
            </a:r>
            <a:r>
              <a:rPr lang="fi-FI" sz="2400" dirty="0"/>
              <a:t>ja terveysministeriö </a:t>
            </a:r>
            <a:r>
              <a:rPr lang="fi-FI" sz="2400" dirty="0" smtClean="0"/>
              <a:t>asetti työryhmän </a:t>
            </a:r>
            <a:r>
              <a:rPr lang="fi-FI" sz="2400" dirty="0"/>
              <a:t>selvittämään elämän loppuvaiheen hyvää hoitoa, itsemääräämisoikeutta sekä saattohoitoa ja eutanasiaa koskevia </a:t>
            </a:r>
            <a:r>
              <a:rPr lang="fi-FI" sz="2400" dirty="0" smtClean="0"/>
              <a:t>sääntelytarpeita</a:t>
            </a:r>
          </a:p>
          <a:p>
            <a:endParaRPr lang="fi-FI" sz="2000" dirty="0" smtClean="0"/>
          </a:p>
          <a:p>
            <a:r>
              <a:rPr lang="fi-FI" sz="2000" b="1" dirty="0"/>
              <a:t>Ministeri </a:t>
            </a:r>
            <a:r>
              <a:rPr lang="fi-FI" sz="2000" b="1" dirty="0" err="1"/>
              <a:t>Saarikko</a:t>
            </a:r>
            <a:r>
              <a:rPr lang="fi-FI" sz="2000" b="1" dirty="0"/>
              <a:t>: Voisiko Suomi olla maailman paras maa kuolla</a:t>
            </a:r>
            <a:r>
              <a:rPr lang="fi-FI" sz="2000" b="1" dirty="0" smtClean="0"/>
              <a:t>?</a:t>
            </a:r>
          </a:p>
          <a:p>
            <a:r>
              <a:rPr lang="fi-FI" sz="2000" dirty="0"/>
              <a:t>Linkki videoon: </a:t>
            </a:r>
            <a:r>
              <a:rPr lang="fi-FI" sz="2000" dirty="0">
                <a:hlinkClick r:id="rId2"/>
              </a:rPr>
              <a:t>https://youtu.be/UlzAsa3jdFw</a:t>
            </a:r>
            <a:endParaRPr lang="fi-FI" sz="2000" b="1" dirty="0"/>
          </a:p>
          <a:p>
            <a:endParaRPr lang="fi-FI" sz="2000" b="1" dirty="0" smtClean="0"/>
          </a:p>
          <a:p>
            <a:endParaRPr lang="fi-FI" sz="2000" dirty="0"/>
          </a:p>
        </p:txBody>
      </p:sp>
      <p:pic>
        <p:nvPicPr>
          <p:cNvPr id="7" name="Sisällön paikkamerkki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60132" y="1557339"/>
            <a:ext cx="2880319" cy="2735757"/>
          </a:xfrm>
        </p:spPr>
      </p:pic>
    </p:spTree>
    <p:extLst>
      <p:ext uri="{BB962C8B-B14F-4D97-AF65-F5344CB8AC3E}">
        <p14:creationId xmlns:p14="http://schemas.microsoft.com/office/powerpoint/2010/main" val="2034183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650" y="274638"/>
            <a:ext cx="7632700" cy="1210146"/>
          </a:xfrm>
          <a:solidFill>
            <a:srgbClr val="8BB85D"/>
          </a:solidFill>
        </p:spPr>
        <p:style>
          <a:lnRef idx="1">
            <a:schemeClr val="dk1"/>
          </a:lnRef>
          <a:fillRef idx="2">
            <a:schemeClr val="dk1"/>
          </a:fillRef>
          <a:effectRef idx="1">
            <a:schemeClr val="dk1"/>
          </a:effectRef>
          <a:fontRef idx="minor">
            <a:schemeClr val="dk1"/>
          </a:fontRef>
        </p:style>
        <p:txBody>
          <a:bodyPr/>
          <a:lstStyle/>
          <a:p>
            <a:r>
              <a:rPr lang="fi-FI" sz="2400" dirty="0">
                <a:solidFill>
                  <a:schemeClr val="bg1"/>
                </a:solidFill>
              </a:rPr>
              <a:t>E</a:t>
            </a:r>
            <a:r>
              <a:rPr lang="fi-FI" sz="2400" dirty="0" smtClean="0">
                <a:solidFill>
                  <a:schemeClr val="bg1"/>
                </a:solidFill>
              </a:rPr>
              <a:t>lämän loppuvaiheen hoitoa, itsemääräämisoikeutta, saattohoitoa ja eutanasiaa koskevan säätelytarpeen asiantuntijatyöryhmä</a:t>
            </a:r>
            <a:endParaRPr lang="fi-FI" sz="2400" dirty="0">
              <a:solidFill>
                <a:schemeClr val="bg1"/>
              </a:solidFill>
            </a:endParaRPr>
          </a:p>
        </p:txBody>
      </p:sp>
      <p:sp>
        <p:nvSpPr>
          <p:cNvPr id="3" name="Sisällön paikkamerkki 2"/>
          <p:cNvSpPr>
            <a:spLocks noGrp="1"/>
          </p:cNvSpPr>
          <p:nvPr>
            <p:ph idx="1"/>
          </p:nvPr>
        </p:nvSpPr>
        <p:spPr>
          <a:xfrm>
            <a:off x="755650" y="1628800"/>
            <a:ext cx="7884802" cy="4644516"/>
          </a:xfrm>
        </p:spPr>
        <p:txBody>
          <a:bodyPr/>
          <a:lstStyle/>
          <a:p>
            <a:pPr marL="0" indent="0">
              <a:buNone/>
            </a:pPr>
            <a:r>
              <a:rPr lang="fi-FI" sz="1800" dirty="0" smtClean="0"/>
              <a:t>Tehtävänä on selvittää:</a:t>
            </a:r>
            <a:endParaRPr lang="fi-FI" sz="1800" dirty="0"/>
          </a:p>
          <a:p>
            <a:pPr lvl="0"/>
            <a:r>
              <a:rPr lang="fi-FI" sz="1800" dirty="0" smtClean="0"/>
              <a:t>elämän </a:t>
            </a:r>
            <a:r>
              <a:rPr lang="fi-FI" sz="1800" dirty="0"/>
              <a:t>loppuvaiheen hoidon, itsemääräämisoikeuden toteutumisen sekä palliatiivisen hoidon ja saattohoidon </a:t>
            </a:r>
            <a:r>
              <a:rPr lang="fi-FI" sz="1800" b="1" dirty="0"/>
              <a:t>nykytilanne ja vallitseva lainsäädäntö </a:t>
            </a:r>
            <a:r>
              <a:rPr lang="fi-FI" sz="1800" dirty="0"/>
              <a:t>Suomessa,</a:t>
            </a:r>
          </a:p>
          <a:p>
            <a:pPr lvl="0"/>
            <a:r>
              <a:rPr lang="fi-FI" sz="1800" b="1" dirty="0"/>
              <a:t>o</a:t>
            </a:r>
            <a:r>
              <a:rPr lang="fi-FI" sz="1800" b="1" dirty="0" smtClean="0"/>
              <a:t>nko</a:t>
            </a:r>
            <a:r>
              <a:rPr lang="fi-FI" sz="1800" dirty="0" smtClean="0"/>
              <a:t> </a:t>
            </a:r>
            <a:r>
              <a:rPr lang="fi-FI" sz="1800" dirty="0"/>
              <a:t>elämän loppuvaiheen hyvää hoitoa ja saattohoitoa </a:t>
            </a:r>
            <a:r>
              <a:rPr lang="fi-FI" sz="1800" b="1" dirty="0"/>
              <a:t>tarpeen määrittää tai sen järjestämistä ohjata lainsäännöllä, </a:t>
            </a:r>
          </a:p>
          <a:p>
            <a:pPr lvl="0"/>
            <a:r>
              <a:rPr lang="fi-FI" sz="1800" b="1" dirty="0" smtClean="0"/>
              <a:t>muiden </a:t>
            </a:r>
            <a:r>
              <a:rPr lang="fi-FI" sz="1800" b="1" dirty="0"/>
              <a:t>maiden lainsäädäntöä ja käytäntöjä </a:t>
            </a:r>
            <a:r>
              <a:rPr lang="fi-FI" sz="1800" dirty="0"/>
              <a:t>eutanasiaan ja avustettuun itsemurhaan liittyen ja arvioida näiden soveltuvuutta Suomen olosuhteisiin</a:t>
            </a:r>
            <a:r>
              <a:rPr lang="fi-FI" sz="1800" dirty="0" smtClean="0"/>
              <a:t>, ja</a:t>
            </a:r>
            <a:endParaRPr lang="fi-FI" sz="1800" dirty="0"/>
          </a:p>
          <a:p>
            <a:pPr lvl="0"/>
            <a:r>
              <a:rPr lang="fi-FI" sz="1800" dirty="0"/>
              <a:t>arvioida itsemääräämisen toteutumista kuoleman lähestyessä ja itsemääräämisoikeuden </a:t>
            </a:r>
            <a:r>
              <a:rPr lang="fi-FI" sz="1800" b="1" dirty="0"/>
              <a:t>lainsäädännöllisiä muutostarpeita, jos eutanasia sallittaisiin</a:t>
            </a:r>
            <a:r>
              <a:rPr lang="fi-FI" sz="1800" dirty="0"/>
              <a:t> ja</a:t>
            </a:r>
          </a:p>
          <a:p>
            <a:pPr lvl="0"/>
            <a:r>
              <a:rPr lang="fi-FI" sz="1800" dirty="0"/>
              <a:t>tehdä tarvittaessa </a:t>
            </a:r>
            <a:r>
              <a:rPr lang="fi-FI" sz="1800" b="1" dirty="0"/>
              <a:t>ehdotukset lainsäädännön muutoksiksi </a:t>
            </a:r>
            <a:r>
              <a:rPr lang="fi-FI" sz="1800" dirty="0"/>
              <a:t>ja lainsäädännön muutoksen perusteluissa huomioon otettavista seikoista.</a:t>
            </a:r>
          </a:p>
          <a:p>
            <a:endParaRPr lang="fi-FI" dirty="0"/>
          </a:p>
        </p:txBody>
      </p:sp>
    </p:spTree>
    <p:extLst>
      <p:ext uri="{BB962C8B-B14F-4D97-AF65-F5344CB8AC3E}">
        <p14:creationId xmlns:p14="http://schemas.microsoft.com/office/powerpoint/2010/main" val="788550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5596" y="274638"/>
            <a:ext cx="7452754" cy="1138237"/>
          </a:xfrm>
        </p:spPr>
        <p:txBody>
          <a:bodyPr/>
          <a:lstStyle/>
          <a:p>
            <a:r>
              <a:rPr lang="fi-FI" dirty="0" smtClean="0"/>
              <a:t>Asiantuntijatyöryhmä</a:t>
            </a:r>
            <a:endParaRPr lang="fi-FI" dirty="0"/>
          </a:p>
        </p:txBody>
      </p:sp>
      <p:sp>
        <p:nvSpPr>
          <p:cNvPr id="3" name="Sisällön paikkamerkki 2"/>
          <p:cNvSpPr>
            <a:spLocks noGrp="1"/>
          </p:cNvSpPr>
          <p:nvPr>
            <p:ph idx="1"/>
          </p:nvPr>
        </p:nvSpPr>
        <p:spPr/>
        <p:txBody>
          <a:bodyPr/>
          <a:lstStyle/>
          <a:p>
            <a:r>
              <a:rPr lang="fi-FI" sz="2800" dirty="0" smtClean="0"/>
              <a:t>Puheenjohtaja</a:t>
            </a:r>
            <a:r>
              <a:rPr lang="fi-FI" sz="2800" dirty="0"/>
              <a:t>: osaamiskeskusjohtaja Kristiina Tyynelä-Korhonen, Kuopion yliopistollinen </a:t>
            </a:r>
            <a:r>
              <a:rPr lang="fi-FI" sz="2800" dirty="0" smtClean="0"/>
              <a:t>sairaala</a:t>
            </a:r>
          </a:p>
          <a:p>
            <a:r>
              <a:rPr lang="fi-FI" sz="2800" dirty="0" smtClean="0"/>
              <a:t>Laaja, monipuolinen ryhmä</a:t>
            </a:r>
          </a:p>
          <a:p>
            <a:r>
              <a:rPr lang="fi-FI" sz="2800" dirty="0"/>
              <a:t>Toimikausi on 8.5.2018 - </a:t>
            </a:r>
            <a:r>
              <a:rPr lang="fi-FI" sz="2800" dirty="0" smtClean="0"/>
              <a:t>30.06.2021</a:t>
            </a:r>
            <a:endParaRPr lang="fi-FI" sz="2800" dirty="0"/>
          </a:p>
          <a:p>
            <a:endParaRPr lang="fi-FI" sz="2800" dirty="0" smtClean="0"/>
          </a:p>
          <a:p>
            <a:r>
              <a:rPr lang="fi-FI" sz="2800" dirty="0" err="1" smtClean="0"/>
              <a:t>Huom</a:t>
            </a:r>
            <a:r>
              <a:rPr lang="fi-FI" sz="2800" dirty="0" smtClean="0"/>
              <a:t>! Ryhmän muistiot ovat julkisia:</a:t>
            </a:r>
          </a:p>
          <a:p>
            <a:r>
              <a:rPr lang="fi-FI" sz="2800" b="1" dirty="0">
                <a:hlinkClick r:id="rId2"/>
              </a:rPr>
              <a:t>Elämän loppuvaiheen hoito -työryhmä</a:t>
            </a:r>
            <a:endParaRPr lang="fi-FI" sz="2800" b="1" dirty="0"/>
          </a:p>
          <a:p>
            <a:pPr marL="0" indent="0">
              <a:buNone/>
            </a:pPr>
            <a:r>
              <a:rPr lang="fi-FI" dirty="0"/>
              <a:t> </a:t>
            </a:r>
            <a:r>
              <a:rPr lang="fi-FI" dirty="0" smtClean="0"/>
              <a:t>  STM055:00/2018</a:t>
            </a:r>
            <a:r>
              <a:rPr lang="fi-FI" dirty="0"/>
              <a:t>, V</a:t>
            </a:r>
            <a:r>
              <a:rPr lang="fi-FI" dirty="0" smtClean="0"/>
              <a:t>altioneuvoston hankeikkuna</a:t>
            </a:r>
          </a:p>
          <a:p>
            <a:pPr marL="0" indent="0">
              <a:buNone/>
            </a:pPr>
            <a:endParaRPr lang="fi-FI" sz="2800" dirty="0"/>
          </a:p>
        </p:txBody>
      </p:sp>
    </p:spTree>
    <p:extLst>
      <p:ext uri="{BB962C8B-B14F-4D97-AF65-F5344CB8AC3E}">
        <p14:creationId xmlns:p14="http://schemas.microsoft.com/office/powerpoint/2010/main" val="1904063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11560" y="260649"/>
            <a:ext cx="6684810" cy="1476164"/>
          </a:xfrm>
        </p:spPr>
        <p:txBody>
          <a:bodyPr>
            <a:normAutofit/>
          </a:bodyPr>
          <a:lstStyle/>
          <a:p>
            <a:r>
              <a:rPr lang="fi-FI" dirty="0" smtClean="0"/>
              <a:t>Palliatiivisen hoidon ja saattohoidon kehittäminen - alatyöryhmä</a:t>
            </a:r>
            <a:endParaRPr lang="fi-FI" dirty="0"/>
          </a:p>
        </p:txBody>
      </p:sp>
      <p:sp>
        <p:nvSpPr>
          <p:cNvPr id="5" name="Sisällön paikkamerkki 4"/>
          <p:cNvSpPr>
            <a:spLocks noGrp="1"/>
          </p:cNvSpPr>
          <p:nvPr>
            <p:ph idx="1"/>
          </p:nvPr>
        </p:nvSpPr>
        <p:spPr>
          <a:xfrm>
            <a:off x="647564" y="2960948"/>
            <a:ext cx="6667638" cy="3656161"/>
          </a:xfrm>
        </p:spPr>
        <p:txBody>
          <a:bodyPr>
            <a:normAutofit/>
          </a:bodyPr>
          <a:lstStyle/>
          <a:p>
            <a:pPr indent="0">
              <a:buNone/>
            </a:pPr>
            <a:r>
              <a:rPr lang="fi-FI" sz="2400" b="0" dirty="0" smtClean="0"/>
              <a:t>Alatyöryhmä ohjaa 1 milj. € käyttöä:</a:t>
            </a:r>
          </a:p>
          <a:p>
            <a:pPr marL="342900" indent="-342900"/>
            <a:r>
              <a:rPr lang="fi-FI" sz="2400" b="0" dirty="0" smtClean="0"/>
              <a:t>Kehittämisen koordinaatioon erityisvastuualueittain </a:t>
            </a:r>
          </a:p>
          <a:p>
            <a:pPr marL="342900" indent="-342900"/>
            <a:r>
              <a:rPr lang="fi-FI" sz="2400" b="0" dirty="0" smtClean="0"/>
              <a:t>Nykytilan kartoitukseen</a:t>
            </a:r>
          </a:p>
          <a:p>
            <a:pPr marL="342900" indent="-342900"/>
            <a:r>
              <a:rPr lang="fi-FI" sz="2400" b="0" dirty="0" smtClean="0"/>
              <a:t>Laatukriteereiden ja seurantaindikaattoreiden laatimiseen </a:t>
            </a:r>
            <a:r>
              <a:rPr lang="fi-FI" sz="2400" b="0" dirty="0"/>
              <a:t>palvelujärjestelmän eri tasoille</a:t>
            </a:r>
            <a:endParaRPr lang="fi-FI" sz="2400" b="0" dirty="0" smtClean="0"/>
          </a:p>
          <a:p>
            <a:pPr marL="342900" indent="-342900"/>
            <a:r>
              <a:rPr lang="fi-FI" sz="2400" b="0" dirty="0" smtClean="0"/>
              <a:t>Koulutus- ja viestintäkampanjaan</a:t>
            </a:r>
          </a:p>
        </p:txBody>
      </p:sp>
      <p:sp>
        <p:nvSpPr>
          <p:cNvPr id="2" name="Alaotsikko 1"/>
          <p:cNvSpPr>
            <a:spLocks noGrp="1"/>
          </p:cNvSpPr>
          <p:nvPr>
            <p:ph type="subTitle" idx="10"/>
          </p:nvPr>
        </p:nvSpPr>
        <p:spPr>
          <a:xfrm>
            <a:off x="719571" y="1772816"/>
            <a:ext cx="6595631" cy="1455343"/>
          </a:xfrm>
        </p:spPr>
        <p:txBody>
          <a:bodyPr>
            <a:noAutofit/>
          </a:bodyPr>
          <a:lstStyle/>
          <a:p>
            <a:r>
              <a:rPr lang="fi-FI" sz="2400" b="0" dirty="0" smtClean="0">
                <a:solidFill>
                  <a:schemeClr val="tx1"/>
                </a:solidFill>
              </a:rPr>
              <a:t>Eduskunta myönsi 1 milj. € palliatiivisen </a:t>
            </a:r>
            <a:r>
              <a:rPr lang="fi-FI" sz="2400" b="0" dirty="0">
                <a:solidFill>
                  <a:schemeClr val="tx1"/>
                </a:solidFill>
              </a:rPr>
              <a:t>hoidon ja saattohoidon </a:t>
            </a:r>
            <a:r>
              <a:rPr lang="fi-FI" sz="2400" b="0" dirty="0" smtClean="0">
                <a:solidFill>
                  <a:schemeClr val="tx1"/>
                </a:solidFill>
              </a:rPr>
              <a:t>kehittämiseen </a:t>
            </a:r>
            <a:r>
              <a:rPr lang="fi-FI" sz="2400" b="0" dirty="0">
                <a:solidFill>
                  <a:schemeClr val="tx1"/>
                </a:solidFill>
              </a:rPr>
              <a:t>2018 – 2020</a:t>
            </a:r>
          </a:p>
        </p:txBody>
      </p:sp>
    </p:spTree>
    <p:extLst>
      <p:ext uri="{BB962C8B-B14F-4D97-AF65-F5344CB8AC3E}">
        <p14:creationId xmlns:p14="http://schemas.microsoft.com/office/powerpoint/2010/main" val="3163540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575556" y="476672"/>
            <a:ext cx="6617809" cy="1008112"/>
          </a:xfrm>
        </p:spPr>
        <p:txBody>
          <a:bodyPr>
            <a:normAutofit/>
          </a:bodyPr>
          <a:lstStyle/>
          <a:p>
            <a:r>
              <a:rPr lang="fi-FI" dirty="0" smtClean="0"/>
              <a:t>ERITYISVASTUUALUEET, VALTIONAVUSTUS</a:t>
            </a:r>
            <a:endParaRPr lang="fi-FI" dirty="0"/>
          </a:p>
        </p:txBody>
      </p:sp>
      <p:sp>
        <p:nvSpPr>
          <p:cNvPr id="5" name="Sisällön paikkamerkki 4"/>
          <p:cNvSpPr>
            <a:spLocks noGrp="1"/>
          </p:cNvSpPr>
          <p:nvPr>
            <p:ph idx="1"/>
          </p:nvPr>
        </p:nvSpPr>
        <p:spPr>
          <a:xfrm>
            <a:off x="662699" y="2708922"/>
            <a:ext cx="6590508" cy="3784869"/>
          </a:xfrm>
        </p:spPr>
        <p:txBody>
          <a:bodyPr>
            <a:noAutofit/>
          </a:bodyPr>
          <a:lstStyle/>
          <a:p>
            <a:pPr marL="342900" indent="-342900"/>
            <a:r>
              <a:rPr lang="fi-FI" sz="2400" b="0" dirty="0" smtClean="0"/>
              <a:t>Vaativan </a:t>
            </a:r>
            <a:r>
              <a:rPr lang="fi-FI" sz="2400" b="0" dirty="0"/>
              <a:t>palliatiivisen hoidon ja saattohoidon suunnitelmien </a:t>
            </a:r>
            <a:r>
              <a:rPr lang="fi-FI" sz="2400" b="0" dirty="0" smtClean="0"/>
              <a:t>laatimiseen </a:t>
            </a:r>
          </a:p>
          <a:p>
            <a:pPr marL="342900" indent="-342900"/>
            <a:r>
              <a:rPr lang="fi-FI" sz="2400" b="0" dirty="0" smtClean="0"/>
              <a:t>Sairaanhoitopiirien </a:t>
            </a:r>
            <a:r>
              <a:rPr lang="fi-FI" sz="2400" b="0" dirty="0"/>
              <a:t>alueiden palveluketjukuvausten tekemiseen </a:t>
            </a:r>
            <a:r>
              <a:rPr lang="fi-FI" sz="2400" b="0" dirty="0" smtClean="0"/>
              <a:t>ja muutostoimien käynnistämiseen</a:t>
            </a:r>
          </a:p>
          <a:p>
            <a:pPr marL="342900" indent="-342900"/>
            <a:r>
              <a:rPr lang="fi-FI" sz="2400" b="0" dirty="0" smtClean="0"/>
              <a:t>Perusterveydenhuollon </a:t>
            </a:r>
            <a:r>
              <a:rPr lang="fi-FI" sz="2400" b="0" dirty="0"/>
              <a:t>ja sosiaalihuollon konsultaatiotuen, </a:t>
            </a:r>
            <a:r>
              <a:rPr lang="fi-FI" sz="2400" b="0" dirty="0" smtClean="0"/>
              <a:t>kotisaattohoidon </a:t>
            </a:r>
            <a:r>
              <a:rPr lang="fi-FI" sz="2400" b="0" dirty="0"/>
              <a:t>ja </a:t>
            </a:r>
            <a:r>
              <a:rPr lang="fi-FI" sz="2400" b="0" dirty="0" smtClean="0"/>
              <a:t>vaativan </a:t>
            </a:r>
            <a:r>
              <a:rPr lang="fi-FI" sz="2400" b="0" dirty="0"/>
              <a:t>saattohoidon järjestämiseksi</a:t>
            </a:r>
            <a:r>
              <a:rPr lang="fi-FI" sz="2400" b="0" dirty="0" smtClean="0"/>
              <a:t>. </a:t>
            </a:r>
          </a:p>
        </p:txBody>
      </p:sp>
      <p:sp>
        <p:nvSpPr>
          <p:cNvPr id="6" name="Alaotsikko 5"/>
          <p:cNvSpPr>
            <a:spLocks noGrp="1"/>
          </p:cNvSpPr>
          <p:nvPr>
            <p:ph type="subTitle" idx="10"/>
          </p:nvPr>
        </p:nvSpPr>
        <p:spPr>
          <a:xfrm>
            <a:off x="662699" y="1628801"/>
            <a:ext cx="6220701" cy="936104"/>
          </a:xfrm>
        </p:spPr>
        <p:txBody>
          <a:bodyPr>
            <a:noAutofit/>
          </a:bodyPr>
          <a:lstStyle/>
          <a:p>
            <a:r>
              <a:rPr lang="fi-FI" sz="2800" b="0" dirty="0" smtClean="0"/>
              <a:t>350 000 € jaettu viidelle yo-sairaalalle /</a:t>
            </a:r>
            <a:r>
              <a:rPr lang="fi-FI" sz="2800" b="0" dirty="0" err="1" smtClean="0"/>
              <a:t>ervalle</a:t>
            </a:r>
            <a:r>
              <a:rPr lang="fi-FI" sz="2800" b="0" dirty="0" smtClean="0"/>
              <a:t> 2018 - 2019:</a:t>
            </a:r>
            <a:endParaRPr lang="fi-FI" sz="2800" b="0" dirty="0"/>
          </a:p>
        </p:txBody>
      </p:sp>
    </p:spTree>
    <p:extLst>
      <p:ext uri="{BB962C8B-B14F-4D97-AF65-F5344CB8AC3E}">
        <p14:creationId xmlns:p14="http://schemas.microsoft.com/office/powerpoint/2010/main" val="2210948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755650" y="274639"/>
            <a:ext cx="7776790" cy="742094"/>
          </a:xfrm>
        </p:spPr>
        <p:style>
          <a:lnRef idx="2">
            <a:schemeClr val="accent3"/>
          </a:lnRef>
          <a:fillRef idx="1">
            <a:schemeClr val="lt1"/>
          </a:fillRef>
          <a:effectRef idx="0">
            <a:schemeClr val="accent3"/>
          </a:effectRef>
          <a:fontRef idx="minor">
            <a:schemeClr val="dk1"/>
          </a:fontRef>
        </p:style>
        <p:txBody>
          <a:bodyPr/>
          <a:lstStyle/>
          <a:p>
            <a:r>
              <a:rPr lang="fi-FI" sz="3200" dirty="0" smtClean="0"/>
              <a:t>Kuolinapu Ruotsissa</a:t>
            </a:r>
            <a:endParaRPr lang="fi-FI" sz="3200" dirty="0"/>
          </a:p>
        </p:txBody>
      </p:sp>
      <p:sp>
        <p:nvSpPr>
          <p:cNvPr id="7" name="Sisällön paikkamerkki 6"/>
          <p:cNvSpPr>
            <a:spLocks noGrp="1"/>
          </p:cNvSpPr>
          <p:nvPr>
            <p:ph sz="half" idx="1"/>
          </p:nvPr>
        </p:nvSpPr>
        <p:spPr>
          <a:xfrm>
            <a:off x="755650" y="1268763"/>
            <a:ext cx="4968478" cy="4500497"/>
          </a:xfrm>
        </p:spPr>
        <p:txBody>
          <a:bodyPr/>
          <a:lstStyle/>
          <a:p>
            <a:r>
              <a:rPr lang="fi-FI" sz="2400" dirty="0" smtClean="0"/>
              <a:t>Oregonin malli (kriteeri: henkilöllä </a:t>
            </a:r>
            <a:r>
              <a:rPr lang="fi-FI" sz="2400" dirty="0" err="1" smtClean="0"/>
              <a:t>max</a:t>
            </a:r>
            <a:r>
              <a:rPr lang="fi-FI" sz="2400" dirty="0" smtClean="0"/>
              <a:t> 6 kk elinaikaa,     &gt; 18v., eli tarvitse olla kestämätöntä kärsimystä)</a:t>
            </a:r>
          </a:p>
          <a:p>
            <a:r>
              <a:rPr lang="fi-FI" sz="2400" dirty="0" smtClean="0"/>
              <a:t>Ei oteta kantaa puolesta tai vastaan</a:t>
            </a:r>
          </a:p>
          <a:p>
            <a:r>
              <a:rPr lang="fi-FI" sz="2400" dirty="0" smtClean="0"/>
              <a:t>Lähteinä &gt; 100 tutkimusta/raporttia</a:t>
            </a:r>
          </a:p>
          <a:p>
            <a:r>
              <a:rPr lang="fi-FI" sz="2400" dirty="0" smtClean="0"/>
              <a:t>Nyt </a:t>
            </a:r>
            <a:r>
              <a:rPr lang="fi-FI" sz="2400" dirty="0"/>
              <a:t>myös </a:t>
            </a:r>
            <a:r>
              <a:rPr lang="fi-FI" sz="2400" dirty="0" smtClean="0"/>
              <a:t>englanniksi: </a:t>
            </a:r>
            <a:r>
              <a:rPr lang="fi-FI" sz="2400" dirty="0" smtClean="0">
                <a:hlinkClick r:id="rId2"/>
              </a:rPr>
              <a:t>http</a:t>
            </a:r>
            <a:r>
              <a:rPr lang="fi-FI" sz="2400" dirty="0">
                <a:hlinkClick r:id="rId2"/>
              </a:rPr>
              <a:t>://www.smer.se/publications/new-report-assisted-dying/</a:t>
            </a:r>
            <a:endParaRPr lang="fi-FI" sz="2400" dirty="0"/>
          </a:p>
        </p:txBody>
      </p:sp>
      <p:pic>
        <p:nvPicPr>
          <p:cNvPr id="2" name="Sisällön paikkamerkki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5166069" y="1934840"/>
            <a:ext cx="4140454" cy="2808312"/>
          </a:xfrm>
        </p:spPr>
      </p:pic>
    </p:spTree>
    <p:extLst>
      <p:ext uri="{BB962C8B-B14F-4D97-AF65-F5344CB8AC3E}">
        <p14:creationId xmlns:p14="http://schemas.microsoft.com/office/powerpoint/2010/main" val="1577463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63588" y="512676"/>
            <a:ext cx="7992888" cy="1368152"/>
          </a:xfrm>
          <a:solidFill>
            <a:srgbClr val="8BB85D"/>
          </a:solidFill>
        </p:spPr>
        <p:style>
          <a:lnRef idx="3">
            <a:schemeClr val="lt1"/>
          </a:lnRef>
          <a:fillRef idx="1">
            <a:schemeClr val="accent2"/>
          </a:fillRef>
          <a:effectRef idx="1">
            <a:schemeClr val="accent2"/>
          </a:effectRef>
          <a:fontRef idx="minor">
            <a:schemeClr val="lt1"/>
          </a:fontRef>
        </p:style>
        <p:txBody>
          <a:bodyPr/>
          <a:lstStyle/>
          <a:p>
            <a:r>
              <a:rPr lang="fi-FI" sz="2400" dirty="0" smtClean="0"/>
              <a:t/>
            </a:r>
            <a:br>
              <a:rPr lang="fi-FI" sz="2400" dirty="0" smtClean="0"/>
            </a:br>
            <a:r>
              <a:rPr lang="fi-FI" sz="2400" dirty="0" smtClean="0"/>
              <a:t> </a:t>
            </a:r>
            <a:br>
              <a:rPr lang="fi-FI" sz="2400" dirty="0" smtClean="0"/>
            </a:br>
            <a:r>
              <a:rPr lang="fi-FI" sz="2400" dirty="0" smtClean="0"/>
              <a:t/>
            </a:r>
            <a:br>
              <a:rPr lang="fi-FI" sz="2400" dirty="0" smtClean="0"/>
            </a:br>
            <a:r>
              <a:rPr lang="fi-FI" sz="2400" dirty="0"/>
              <a:t/>
            </a:r>
            <a:br>
              <a:rPr lang="fi-FI" sz="2400" dirty="0"/>
            </a:br>
            <a:r>
              <a:rPr lang="en-US" dirty="0" smtClean="0"/>
              <a:t>Argument</a:t>
            </a:r>
            <a:r>
              <a:rPr lang="en-US" dirty="0"/>
              <a:t>: Where there is good access to palliative care, there is no need for assisted </a:t>
            </a:r>
            <a:r>
              <a:rPr lang="en-US" dirty="0" smtClean="0"/>
              <a:t>dying</a:t>
            </a:r>
            <a:endParaRPr lang="fi-FI" dirty="0"/>
          </a:p>
        </p:txBody>
      </p:sp>
      <p:sp>
        <p:nvSpPr>
          <p:cNvPr id="3" name="Sisällön paikkamerkki 2"/>
          <p:cNvSpPr>
            <a:spLocks noGrp="1"/>
          </p:cNvSpPr>
          <p:nvPr>
            <p:ph idx="1"/>
          </p:nvPr>
        </p:nvSpPr>
        <p:spPr>
          <a:xfrm>
            <a:off x="755650" y="2096852"/>
            <a:ext cx="8028818" cy="3492388"/>
          </a:xfrm>
        </p:spPr>
        <p:txBody>
          <a:bodyPr/>
          <a:lstStyle/>
          <a:p>
            <a:pPr marL="0" indent="0">
              <a:buNone/>
            </a:pPr>
            <a:r>
              <a:rPr lang="en-US" sz="2200" dirty="0" smtClean="0"/>
              <a:t>There </a:t>
            </a:r>
            <a:r>
              <a:rPr lang="en-US" sz="2200" dirty="0"/>
              <a:t>is </a:t>
            </a:r>
            <a:r>
              <a:rPr lang="en-US" sz="2200" b="1" dirty="0"/>
              <a:t>some support </a:t>
            </a:r>
            <a:r>
              <a:rPr lang="en-US" sz="2200" dirty="0"/>
              <a:t>in research from Oregon to suggest </a:t>
            </a:r>
            <a:r>
              <a:rPr lang="en-US" sz="2200" dirty="0" smtClean="0"/>
              <a:t>that access </a:t>
            </a:r>
            <a:r>
              <a:rPr lang="en-US" sz="2200" dirty="0"/>
              <a:t>to good palliative care </a:t>
            </a:r>
            <a:r>
              <a:rPr lang="en-US" sz="2200" b="1" dirty="0"/>
              <a:t>can reduce </a:t>
            </a:r>
            <a:r>
              <a:rPr lang="en-US" sz="2200" dirty="0"/>
              <a:t>the number of requests </a:t>
            </a:r>
            <a:r>
              <a:rPr lang="en-US" sz="2200" dirty="0" smtClean="0"/>
              <a:t>for assisted </a:t>
            </a:r>
            <a:r>
              <a:rPr lang="en-US" sz="2200" dirty="0"/>
              <a:t>dying. At the same time, information indicates that </a:t>
            </a:r>
            <a:r>
              <a:rPr lang="en-US" sz="2200" dirty="0" smtClean="0"/>
              <a:t>for many </a:t>
            </a:r>
            <a:r>
              <a:rPr lang="en-US" sz="2200" dirty="0"/>
              <a:t>patients, the </a:t>
            </a:r>
            <a:r>
              <a:rPr lang="en-US" sz="2200" b="1" dirty="0"/>
              <a:t>experience of a dignified death is linked to </a:t>
            </a:r>
            <a:r>
              <a:rPr lang="en-US" sz="2200" b="1" dirty="0" smtClean="0"/>
              <a:t>needs that </a:t>
            </a:r>
            <a:r>
              <a:rPr lang="en-US" sz="2200" b="1" dirty="0"/>
              <a:t>may not necessarily be met by palliative care</a:t>
            </a:r>
            <a:r>
              <a:rPr lang="en-US" sz="2200" dirty="0"/>
              <a:t> – such as </a:t>
            </a:r>
            <a:r>
              <a:rPr lang="en-US" sz="2200" dirty="0" smtClean="0"/>
              <a:t>control over </a:t>
            </a:r>
            <a:r>
              <a:rPr lang="en-US" sz="2200" dirty="0"/>
              <a:t>dying and maintaining independence. Nor has there been </a:t>
            </a:r>
            <a:r>
              <a:rPr lang="en-US" sz="2200" dirty="0" smtClean="0"/>
              <a:t>a decrease </a:t>
            </a:r>
            <a:r>
              <a:rPr lang="en-US" sz="2200" dirty="0"/>
              <a:t>in requests for assisted dying from patients in Oregon </a:t>
            </a:r>
            <a:r>
              <a:rPr lang="en-US" sz="2200" dirty="0" smtClean="0"/>
              <a:t>and Washington </a:t>
            </a:r>
            <a:r>
              <a:rPr lang="en-US" sz="2200" dirty="0"/>
              <a:t>in line with the increased availability of palliative care.</a:t>
            </a:r>
            <a:endParaRPr lang="fi-FI" sz="2200" dirty="0"/>
          </a:p>
        </p:txBody>
      </p:sp>
      <p:sp>
        <p:nvSpPr>
          <p:cNvPr id="4" name="Tekstiruutu 3"/>
          <p:cNvSpPr txBox="1"/>
          <p:nvPr/>
        </p:nvSpPr>
        <p:spPr>
          <a:xfrm>
            <a:off x="863588" y="5913276"/>
            <a:ext cx="3672408" cy="369332"/>
          </a:xfrm>
          <a:prstGeom prst="rect">
            <a:avLst/>
          </a:prstGeom>
          <a:noFill/>
        </p:spPr>
        <p:txBody>
          <a:bodyPr wrap="square" rtlCol="0">
            <a:spAutoFit/>
          </a:bodyPr>
          <a:lstStyle/>
          <a:p>
            <a:r>
              <a:rPr lang="fi-FI" dirty="0" smtClean="0"/>
              <a:t>Lähde: SMER raportti 2018</a:t>
            </a:r>
            <a:endParaRPr lang="fi-F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650" y="584684"/>
            <a:ext cx="2664222" cy="648073"/>
          </a:xfrm>
        </p:spPr>
        <p:style>
          <a:lnRef idx="2">
            <a:schemeClr val="accent3"/>
          </a:lnRef>
          <a:fillRef idx="1">
            <a:schemeClr val="lt1"/>
          </a:fillRef>
          <a:effectRef idx="0">
            <a:schemeClr val="accent3"/>
          </a:effectRef>
          <a:fontRef idx="minor">
            <a:schemeClr val="dk1"/>
          </a:fontRef>
        </p:style>
        <p:txBody>
          <a:bodyPr/>
          <a:lstStyle/>
          <a:p>
            <a:r>
              <a:rPr lang="fi-FI" sz="3200" dirty="0" smtClean="0"/>
              <a:t>Kuka olen</a:t>
            </a:r>
            <a:endParaRPr lang="fi-FI" sz="3200" dirty="0"/>
          </a:p>
        </p:txBody>
      </p:sp>
      <p:sp>
        <p:nvSpPr>
          <p:cNvPr id="3" name="Sisällön paikkamerkki 2"/>
          <p:cNvSpPr>
            <a:spLocks noGrp="1"/>
          </p:cNvSpPr>
          <p:nvPr>
            <p:ph idx="1"/>
          </p:nvPr>
        </p:nvSpPr>
        <p:spPr>
          <a:xfrm>
            <a:off x="755650" y="1557338"/>
            <a:ext cx="8100826" cy="3995898"/>
          </a:xfrm>
          <a:solidFill>
            <a:srgbClr val="E6EBB7"/>
          </a:solidFill>
        </p:spPr>
        <p:txBody>
          <a:bodyPr/>
          <a:lstStyle/>
          <a:p>
            <a:r>
              <a:rPr lang="fi-FI" sz="2600" dirty="0" smtClean="0"/>
              <a:t>FT, Kansanterveystieteen dosentti</a:t>
            </a:r>
          </a:p>
          <a:p>
            <a:r>
              <a:rPr lang="fi-FI" sz="2600" dirty="0" smtClean="0"/>
              <a:t>THL: Terveydenhuoltotutkimus, terveydenhuollon menetelmien arviointi, Asiakasosallisuus</a:t>
            </a:r>
          </a:p>
          <a:p>
            <a:r>
              <a:rPr lang="fi-FI" sz="2600" dirty="0" smtClean="0"/>
              <a:t>ETENEn pääsihteeri 3/2018 -&gt;</a:t>
            </a:r>
          </a:p>
          <a:p>
            <a:r>
              <a:rPr lang="fi-FI" sz="2600" dirty="0" smtClean="0"/>
              <a:t>Elämän loppuvaiheen hoitoa, itsemääräämisoikeutta, saattohoitoa ja eutanasiaa koskevan lainsäädäntötarpeen asiantuntijatyöryhmän asiantuntijasihteeri</a:t>
            </a:r>
          </a:p>
          <a:p>
            <a:r>
              <a:rPr lang="fi-FI" sz="2600" dirty="0" smtClean="0"/>
              <a:t>Ei sidonnaisuuksia</a:t>
            </a:r>
            <a:endParaRPr lang="fi-FI" sz="2600" dirty="0"/>
          </a:p>
        </p:txBody>
      </p:sp>
    </p:spTree>
    <p:extLst>
      <p:ext uri="{BB962C8B-B14F-4D97-AF65-F5344CB8AC3E}">
        <p14:creationId xmlns:p14="http://schemas.microsoft.com/office/powerpoint/2010/main" val="133263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650" y="878774"/>
            <a:ext cx="8100826" cy="1002054"/>
          </a:xfrm>
          <a:solidFill>
            <a:srgbClr val="8BB85D"/>
          </a:solidFill>
        </p:spPr>
        <p:style>
          <a:lnRef idx="3">
            <a:schemeClr val="lt1"/>
          </a:lnRef>
          <a:fillRef idx="1">
            <a:schemeClr val="accent2"/>
          </a:fillRef>
          <a:effectRef idx="1">
            <a:schemeClr val="accent2"/>
          </a:effectRef>
          <a:fontRef idx="minor">
            <a:schemeClr val="lt1"/>
          </a:fontRef>
        </p:style>
        <p:txBody>
          <a:bodyPr/>
          <a:lstStyle/>
          <a:p>
            <a:r>
              <a:rPr lang="fi-FI" sz="2400" dirty="0" smtClean="0"/>
              <a:t/>
            </a:r>
            <a:br>
              <a:rPr lang="fi-FI" sz="2400" dirty="0" smtClean="0"/>
            </a:br>
            <a:r>
              <a:rPr lang="fi-FI" sz="2400" dirty="0" smtClean="0"/>
              <a:t> </a:t>
            </a:r>
            <a:br>
              <a:rPr lang="fi-FI" sz="2400" dirty="0" smtClean="0"/>
            </a:br>
            <a:r>
              <a:rPr lang="fi-FI" sz="2400" dirty="0"/>
              <a:t/>
            </a:r>
            <a:br>
              <a:rPr lang="fi-FI" sz="2400" dirty="0"/>
            </a:br>
            <a:r>
              <a:rPr lang="fi-FI" sz="2400" dirty="0" smtClean="0"/>
              <a:t/>
            </a:r>
            <a:br>
              <a:rPr lang="fi-FI" sz="2400" dirty="0" smtClean="0"/>
            </a:br>
            <a:r>
              <a:rPr lang="en-US" sz="2400" dirty="0"/>
              <a:t>Argument: Palliative care will be neglected if assisted dying </a:t>
            </a:r>
            <a:r>
              <a:rPr lang="en-US" sz="2400" dirty="0" smtClean="0"/>
              <a:t>is </a:t>
            </a:r>
            <a:r>
              <a:rPr lang="fi-FI" sz="2400" dirty="0" err="1" smtClean="0"/>
              <a:t>permitted</a:t>
            </a:r>
            <a:endParaRPr lang="fi-FI" dirty="0"/>
          </a:p>
        </p:txBody>
      </p:sp>
      <p:sp>
        <p:nvSpPr>
          <p:cNvPr id="3" name="Sisällön paikkamerkki 2"/>
          <p:cNvSpPr>
            <a:spLocks noGrp="1"/>
          </p:cNvSpPr>
          <p:nvPr>
            <p:ph idx="1"/>
          </p:nvPr>
        </p:nvSpPr>
        <p:spPr>
          <a:xfrm>
            <a:off x="755650" y="2312876"/>
            <a:ext cx="8028818" cy="3096344"/>
          </a:xfrm>
        </p:spPr>
        <p:txBody>
          <a:bodyPr/>
          <a:lstStyle/>
          <a:p>
            <a:pPr marL="0" indent="0">
              <a:buNone/>
            </a:pPr>
            <a:r>
              <a:rPr lang="en-US" sz="2000" dirty="0" smtClean="0"/>
              <a:t>In </a:t>
            </a:r>
            <a:r>
              <a:rPr lang="en-US" sz="2000" dirty="0"/>
              <a:t>Oregon and Washington, the number of patients with access to</a:t>
            </a:r>
          </a:p>
          <a:p>
            <a:pPr marL="0" indent="0">
              <a:buNone/>
            </a:pPr>
            <a:r>
              <a:rPr lang="en-US" sz="2000" dirty="0"/>
              <a:t>palliative care at the time of their death is increasing and is at the</a:t>
            </a:r>
          </a:p>
          <a:p>
            <a:pPr marL="0" indent="0">
              <a:buNone/>
            </a:pPr>
            <a:r>
              <a:rPr lang="en-US" sz="2000" dirty="0"/>
              <a:t>same level as in other American states where self-administered </a:t>
            </a:r>
            <a:r>
              <a:rPr lang="en-US" sz="2000" dirty="0" smtClean="0"/>
              <a:t>assisted dying </a:t>
            </a:r>
            <a:r>
              <a:rPr lang="en-US" sz="2000" dirty="0"/>
              <a:t>is not </a:t>
            </a:r>
            <a:r>
              <a:rPr lang="en-US" sz="2000" dirty="0" err="1"/>
              <a:t>practised</a:t>
            </a:r>
            <a:r>
              <a:rPr lang="en-US" sz="2000" dirty="0"/>
              <a:t>. All three Benelux countries are </a:t>
            </a:r>
            <a:r>
              <a:rPr lang="en-US" sz="2000" dirty="0" smtClean="0"/>
              <a:t>among the </a:t>
            </a:r>
            <a:r>
              <a:rPr lang="en-US" sz="2000" dirty="0"/>
              <a:t>seven countries in Europe that invest the most in palliative care</a:t>
            </a:r>
            <a:r>
              <a:rPr lang="en-US" sz="2000" dirty="0" smtClean="0"/>
              <a:t>. Hence</a:t>
            </a:r>
            <a:r>
              <a:rPr lang="en-US" sz="2000" dirty="0"/>
              <a:t>, information from Oregon and Washington, as well as </a:t>
            </a:r>
            <a:r>
              <a:rPr lang="en-US" sz="2000" dirty="0" smtClean="0"/>
              <a:t>the Benelux </a:t>
            </a:r>
            <a:r>
              <a:rPr lang="en-US" sz="2000" dirty="0"/>
              <a:t>countries </a:t>
            </a:r>
            <a:r>
              <a:rPr lang="en-US" sz="2000" b="1" dirty="0"/>
              <a:t>contradicts the idea that the development </a:t>
            </a:r>
            <a:r>
              <a:rPr lang="en-US" sz="2000" b="1" dirty="0" smtClean="0"/>
              <a:t>of palliative </a:t>
            </a:r>
            <a:r>
              <a:rPr lang="en-US" sz="2000" b="1" dirty="0"/>
              <a:t>care would be impeded if assisted dying were to be </a:t>
            </a:r>
            <a:r>
              <a:rPr lang="en-US" sz="2000" b="1" dirty="0" err="1"/>
              <a:t>legalised</a:t>
            </a:r>
            <a:r>
              <a:rPr lang="en-US" b="1" dirty="0"/>
              <a:t>.</a:t>
            </a:r>
            <a:endParaRPr lang="fi-FI" sz="2200" b="1" dirty="0"/>
          </a:p>
        </p:txBody>
      </p:sp>
      <p:sp>
        <p:nvSpPr>
          <p:cNvPr id="4" name="Tekstiruutu 3"/>
          <p:cNvSpPr txBox="1"/>
          <p:nvPr/>
        </p:nvSpPr>
        <p:spPr>
          <a:xfrm>
            <a:off x="863588" y="5913276"/>
            <a:ext cx="3672408" cy="369332"/>
          </a:xfrm>
          <a:prstGeom prst="rect">
            <a:avLst/>
          </a:prstGeom>
          <a:noFill/>
        </p:spPr>
        <p:txBody>
          <a:bodyPr wrap="square" rtlCol="0">
            <a:spAutoFit/>
          </a:bodyPr>
          <a:lstStyle/>
          <a:p>
            <a:r>
              <a:rPr lang="fi-FI" dirty="0" smtClean="0"/>
              <a:t>Lähde: SMER raportti 2018</a:t>
            </a:r>
            <a:endParaRPr lang="fi-FI" dirty="0"/>
          </a:p>
        </p:txBody>
      </p:sp>
    </p:spTree>
    <p:extLst>
      <p:ext uri="{BB962C8B-B14F-4D97-AF65-F5344CB8AC3E}">
        <p14:creationId xmlns:p14="http://schemas.microsoft.com/office/powerpoint/2010/main" val="777566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650" y="274639"/>
            <a:ext cx="7632700" cy="1030126"/>
          </a:xfrm>
        </p:spPr>
        <p:txBody>
          <a:bodyPr/>
          <a:lstStyle/>
          <a:p>
            <a:endParaRPr lang="fi-FI" dirty="0"/>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2636"/>
            <a:ext cx="8712968" cy="6516724"/>
          </a:xfrm>
        </p:spPr>
      </p:pic>
      <p:sp>
        <p:nvSpPr>
          <p:cNvPr id="3" name="Tekstiruutu 2"/>
          <p:cNvSpPr txBox="1"/>
          <p:nvPr/>
        </p:nvSpPr>
        <p:spPr>
          <a:xfrm>
            <a:off x="1187624" y="274640"/>
            <a:ext cx="6084676" cy="954107"/>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fi-FI" sz="2800" dirty="0" smtClean="0"/>
              <a:t>Osataanko terveydenhuollossa kohdata kuoleva ja hänen omaiset?</a:t>
            </a:r>
            <a:endParaRPr lang="fi-FI" sz="2800" dirty="0"/>
          </a:p>
        </p:txBody>
      </p:sp>
      <p:sp>
        <p:nvSpPr>
          <p:cNvPr id="5" name="Tekstiruutu 4"/>
          <p:cNvSpPr txBox="1"/>
          <p:nvPr/>
        </p:nvSpPr>
        <p:spPr>
          <a:xfrm>
            <a:off x="503548" y="3789040"/>
            <a:ext cx="7704856" cy="1938992"/>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fi-FI" sz="2000" dirty="0" smtClean="0"/>
              <a:t>”Isä </a:t>
            </a:r>
            <a:r>
              <a:rPr lang="fi-FI" sz="2000" dirty="0"/>
              <a:t>vietti elämänsä viimeiset kaksi ja puoli kuukautta sairaalassa. Äitini istui hänen luonaan joka päivä useita tunteja, mutta koko aikana lääkärit ja hoitajat eivät puhuneet kuolemasta vanhempieni kanssa. Sen sijaan, että isää olisi valmistettu kuolemaan, häntä </a:t>
            </a:r>
            <a:r>
              <a:rPr lang="fi-FI" sz="2000" b="1" dirty="0"/>
              <a:t>kuntoutettiin kotiuttamista varten</a:t>
            </a:r>
            <a:r>
              <a:rPr lang="fi-FI" sz="2000" dirty="0" smtClean="0"/>
              <a:t>.” (HS 21.1.2017, Katri Kallionpää)</a:t>
            </a:r>
            <a:endParaRPr lang="fi-FI" sz="2000" dirty="0"/>
          </a:p>
        </p:txBody>
      </p:sp>
      <p:sp>
        <p:nvSpPr>
          <p:cNvPr id="6" name="Tekstiruutu 5"/>
          <p:cNvSpPr txBox="1"/>
          <p:nvPr/>
        </p:nvSpPr>
        <p:spPr>
          <a:xfrm>
            <a:off x="2447764" y="1592796"/>
            <a:ext cx="6228692"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1"/>
            <a:r>
              <a:rPr lang="fi-FI" sz="2400" dirty="0" smtClean="0"/>
              <a:t>”</a:t>
            </a:r>
            <a:r>
              <a:rPr lang="fi-FI" sz="2400" dirty="0"/>
              <a:t>Surullisinta kuolevan ihmisten hoidossa on se, että vuorovaikutus hoitohenkilökunnan ja potilaan läheisten kanssa on usein puutteellista.” (HS 21.1.2017, Tiina Saarto</a:t>
            </a:r>
            <a:r>
              <a:rPr lang="fi-FI" sz="2400" dirty="0" smtClean="0"/>
              <a:t>)</a:t>
            </a:r>
            <a:endParaRPr lang="fi-FI" dirty="0"/>
          </a:p>
        </p:txBody>
      </p:sp>
    </p:spTree>
    <p:extLst>
      <p:ext uri="{BB962C8B-B14F-4D97-AF65-F5344CB8AC3E}">
        <p14:creationId xmlns:p14="http://schemas.microsoft.com/office/powerpoint/2010/main" val="3983606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80220"/>
            <a:ext cx="8640960" cy="6372708"/>
          </a:xfrm>
          <a:prstGeom prst="rect">
            <a:avLst/>
          </a:prstGeom>
        </p:spPr>
      </p:pic>
      <p:sp>
        <p:nvSpPr>
          <p:cNvPr id="3" name="Tekstiruutu 2"/>
          <p:cNvSpPr txBox="1"/>
          <p:nvPr/>
        </p:nvSpPr>
        <p:spPr>
          <a:xfrm>
            <a:off x="935596" y="1124744"/>
            <a:ext cx="6732748" cy="1569660"/>
          </a:xfrm>
          <a:prstGeom prst="rect">
            <a:avLst/>
          </a:prstGeom>
          <a:noFill/>
        </p:spPr>
        <p:txBody>
          <a:bodyPr wrap="square" rtlCol="0">
            <a:spAutoFit/>
          </a:bodyPr>
          <a:lstStyle/>
          <a:p>
            <a:endParaRPr lang="fi-FI" sz="3200" dirty="0" smtClean="0">
              <a:solidFill>
                <a:schemeClr val="bg1">
                  <a:lumMod val="95000"/>
                </a:schemeClr>
              </a:solidFill>
            </a:endParaRPr>
          </a:p>
          <a:p>
            <a:r>
              <a:rPr lang="fi-FI" sz="3200" dirty="0" smtClean="0">
                <a:solidFill>
                  <a:schemeClr val="bg1">
                    <a:lumMod val="95000"/>
                  </a:schemeClr>
                </a:solidFill>
              </a:rPr>
              <a:t>Oikeus hyvään kuolemaan myös muualla kuin saattohoitoyksiköissä</a:t>
            </a:r>
            <a:endParaRPr lang="fi-FI" sz="3200" dirty="0">
              <a:solidFill>
                <a:schemeClr val="bg1">
                  <a:lumMod val="95000"/>
                </a:schemeClr>
              </a:solidFill>
            </a:endParaRPr>
          </a:p>
        </p:txBody>
      </p:sp>
      <p:sp>
        <p:nvSpPr>
          <p:cNvPr id="4" name="Tekstiruutu 3"/>
          <p:cNvSpPr txBox="1"/>
          <p:nvPr/>
        </p:nvSpPr>
        <p:spPr>
          <a:xfrm>
            <a:off x="1295636" y="3104964"/>
            <a:ext cx="5976664" cy="584775"/>
          </a:xfrm>
          <a:prstGeom prst="rect">
            <a:avLst/>
          </a:prstGeom>
          <a:noFill/>
        </p:spPr>
        <p:txBody>
          <a:bodyPr wrap="square" rtlCol="0">
            <a:spAutoFit/>
          </a:bodyPr>
          <a:lstStyle/>
          <a:p>
            <a:r>
              <a:rPr lang="fi-FI" sz="3200" dirty="0" smtClean="0">
                <a:solidFill>
                  <a:schemeClr val="bg1">
                    <a:lumMod val="95000"/>
                  </a:schemeClr>
                </a:solidFill>
              </a:rPr>
              <a:t>Kuolemasta voi ja pitää puhua </a:t>
            </a:r>
            <a:endParaRPr lang="fi-FI" sz="3200" dirty="0">
              <a:solidFill>
                <a:schemeClr val="bg1">
                  <a:lumMod val="95000"/>
                </a:schemeClr>
              </a:solidFill>
            </a:endParaRPr>
          </a:p>
        </p:txBody>
      </p:sp>
    </p:spTree>
    <p:extLst>
      <p:ext uri="{BB962C8B-B14F-4D97-AF65-F5344CB8AC3E}">
        <p14:creationId xmlns:p14="http://schemas.microsoft.com/office/powerpoint/2010/main" val="602760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649" y="274638"/>
            <a:ext cx="7068352" cy="1138237"/>
          </a:xfrm>
        </p:spPr>
        <p:txBody>
          <a:bodyPr/>
          <a:lstStyle/>
          <a:p>
            <a:r>
              <a:rPr lang="fi-FI" sz="2800" dirty="0" smtClean="0"/>
              <a:t>Valtakunnallinen sosiaali- ja terveysalan eettinen neuvottelukunta, ETENE</a:t>
            </a:r>
            <a:endParaRPr lang="fi-FI" sz="2800" dirty="0"/>
          </a:p>
        </p:txBody>
      </p:sp>
      <p:sp>
        <p:nvSpPr>
          <p:cNvPr id="4" name="Sisällön paikkamerkki 3"/>
          <p:cNvSpPr>
            <a:spLocks noGrp="1"/>
          </p:cNvSpPr>
          <p:nvPr>
            <p:ph sz="half" idx="1"/>
          </p:nvPr>
        </p:nvSpPr>
        <p:spPr>
          <a:xfrm>
            <a:off x="755650" y="1557338"/>
            <a:ext cx="5364522" cy="4392612"/>
          </a:xfrm>
        </p:spPr>
        <p:txBody>
          <a:bodyPr/>
          <a:lstStyle/>
          <a:p>
            <a:pPr marL="0" indent="0">
              <a:buNone/>
            </a:pPr>
            <a:r>
              <a:rPr lang="fi-FI" sz="2400" dirty="0" smtClean="0"/>
              <a:t>Käsittelee sosiaali- </a:t>
            </a:r>
            <a:r>
              <a:rPr lang="fi-FI" sz="2400" dirty="0"/>
              <a:t>ja terveysalaan sekä potilaan ja asiakkaan asemaan liittyviä eettisiä kysymyksiä periaatteelliselta kannalta ja antaa niistä </a:t>
            </a:r>
            <a:r>
              <a:rPr lang="fi-FI" sz="2400" dirty="0" smtClean="0"/>
              <a:t>suosituksia.</a:t>
            </a:r>
          </a:p>
          <a:p>
            <a:pPr marL="0" indent="0">
              <a:buNone/>
            </a:pPr>
            <a:r>
              <a:rPr lang="fi-FI" sz="2400" dirty="0" smtClean="0"/>
              <a:t>ETENE 20 v.</a:t>
            </a:r>
          </a:p>
          <a:p>
            <a:pPr marL="0" indent="0">
              <a:buNone/>
            </a:pPr>
            <a:r>
              <a:rPr lang="fi-FI" sz="2400" dirty="0" smtClean="0"/>
              <a:t>Uusi neuvottelukunta 2018-2022</a:t>
            </a:r>
          </a:p>
          <a:p>
            <a:pPr marL="0" indent="0">
              <a:buNone/>
            </a:pPr>
            <a:r>
              <a:rPr lang="fi-FI" sz="2400" dirty="0" smtClean="0"/>
              <a:t>Pj. Prof. Jaana Hallamaa</a:t>
            </a:r>
          </a:p>
          <a:p>
            <a:pPr marL="0" indent="0">
              <a:buNone/>
            </a:pPr>
            <a:endParaRPr lang="fi-FI" sz="2400" dirty="0"/>
          </a:p>
          <a:p>
            <a:pPr marL="0" indent="0">
              <a:buNone/>
            </a:pPr>
            <a:r>
              <a:rPr lang="fi-FI" sz="2400" dirty="0" smtClean="0">
                <a:solidFill>
                  <a:srgbClr val="009E47"/>
                </a:solidFill>
                <a:hlinkClick r:id="rId2"/>
              </a:rPr>
              <a:t>www.etene.fi</a:t>
            </a:r>
            <a:endParaRPr lang="fi-FI" sz="2400" dirty="0" smtClean="0">
              <a:solidFill>
                <a:srgbClr val="009E47"/>
              </a:solidFill>
            </a:endParaRPr>
          </a:p>
          <a:p>
            <a:pPr marL="0" indent="0">
              <a:buNone/>
            </a:pPr>
            <a:endParaRPr lang="fi-FI" sz="2400" dirty="0" smtClean="0"/>
          </a:p>
          <a:p>
            <a:pPr marL="0" indent="0">
              <a:buNone/>
            </a:pPr>
            <a:endParaRPr lang="fi-FI" sz="2400" dirty="0"/>
          </a:p>
        </p:txBody>
      </p:sp>
      <p:pic>
        <p:nvPicPr>
          <p:cNvPr id="6" name="Sisällön paikkamerkk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64188" y="1547565"/>
            <a:ext cx="2530706" cy="3429607"/>
          </a:xfrm>
        </p:spPr>
      </p:pic>
    </p:spTree>
    <p:extLst>
      <p:ext uri="{BB962C8B-B14F-4D97-AF65-F5344CB8AC3E}">
        <p14:creationId xmlns:p14="http://schemas.microsoft.com/office/powerpoint/2010/main" val="2862093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755650" y="512675"/>
            <a:ext cx="4356410" cy="756085"/>
          </a:xfrm>
          <a:solidFill>
            <a:srgbClr val="8BB85D"/>
          </a:solidFill>
        </p:spPr>
        <p:style>
          <a:lnRef idx="1">
            <a:schemeClr val="dk1"/>
          </a:lnRef>
          <a:fillRef idx="2">
            <a:schemeClr val="dk1"/>
          </a:fillRef>
          <a:effectRef idx="1">
            <a:schemeClr val="dk1"/>
          </a:effectRef>
          <a:fontRef idx="minor">
            <a:schemeClr val="dk1"/>
          </a:fontRef>
        </p:style>
        <p:txBody>
          <a:bodyPr/>
          <a:lstStyle/>
          <a:p>
            <a:r>
              <a:rPr lang="fi-FI" sz="3200" dirty="0" smtClean="0">
                <a:solidFill>
                  <a:schemeClr val="bg1"/>
                </a:solidFill>
              </a:rPr>
              <a:t>ETENE &amp; saattohoito</a:t>
            </a:r>
            <a:endParaRPr lang="fi-FI" sz="3200" dirty="0">
              <a:solidFill>
                <a:schemeClr val="bg1"/>
              </a:solidFill>
            </a:endParaRPr>
          </a:p>
        </p:txBody>
      </p:sp>
      <p:sp>
        <p:nvSpPr>
          <p:cNvPr id="6" name="Sisällön paikkamerkki 5"/>
          <p:cNvSpPr>
            <a:spLocks noGrp="1"/>
          </p:cNvSpPr>
          <p:nvPr>
            <p:ph idx="1"/>
          </p:nvPr>
        </p:nvSpPr>
        <p:spPr>
          <a:xfrm>
            <a:off x="755650" y="1557338"/>
            <a:ext cx="7848798" cy="4392612"/>
          </a:xfrm>
        </p:spPr>
        <p:txBody>
          <a:bodyPr/>
          <a:lstStyle/>
          <a:p>
            <a:r>
              <a:rPr lang="fi-FI" dirty="0" smtClean="0"/>
              <a:t>Keskeisiä teemoja </a:t>
            </a:r>
            <a:r>
              <a:rPr lang="fi-FI" dirty="0" err="1" smtClean="0"/>
              <a:t>ETENEn</a:t>
            </a:r>
            <a:r>
              <a:rPr lang="fi-FI" dirty="0" smtClean="0"/>
              <a:t> toiminnassa</a:t>
            </a:r>
          </a:p>
          <a:p>
            <a:r>
              <a:rPr lang="fi-FI" dirty="0" smtClean="0"/>
              <a:t>Useita julkaisuja 2000-luvulla</a:t>
            </a:r>
          </a:p>
          <a:p>
            <a:r>
              <a:rPr lang="fi-FI" dirty="0" smtClean="0"/>
              <a:t>Selvittänyt mm. saattohoito- ohjeiden ja käytäntöjen tilannetta sairaanhoitopiireissä ja isoimmissa kaupungeissa v. 2001, 2009 ja 2012</a:t>
            </a:r>
          </a:p>
          <a:p>
            <a:r>
              <a:rPr lang="fi-FI" dirty="0" smtClean="0"/>
              <a:t>Hyvä saattohoito Suomessa, STM julkaisuja 2010:6</a:t>
            </a:r>
          </a:p>
          <a:p>
            <a:r>
              <a:rPr lang="fi-FI" dirty="0" smtClean="0"/>
              <a:t>2012 kartoituksen mukaan tapahtunut kehitystä, mutta joka 4. </a:t>
            </a:r>
            <a:r>
              <a:rPr lang="fi-FI" dirty="0" err="1" smtClean="0"/>
              <a:t>shp</a:t>
            </a:r>
            <a:r>
              <a:rPr lang="fi-FI" dirty="0" smtClean="0"/>
              <a:t>/suurelta kunnalta puuttui saattohoitosuunnitelma. Erityistason saattohoitopaikkoja oli 43% suositellusta.</a:t>
            </a:r>
          </a:p>
          <a:p>
            <a:pPr lvl="1"/>
            <a:endParaRPr lang="fi-FI" dirty="0"/>
          </a:p>
        </p:txBody>
      </p:sp>
    </p:spTree>
    <p:extLst>
      <p:ext uri="{BB962C8B-B14F-4D97-AF65-F5344CB8AC3E}">
        <p14:creationId xmlns:p14="http://schemas.microsoft.com/office/powerpoint/2010/main" val="3784611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395536" y="728700"/>
            <a:ext cx="8568952" cy="540060"/>
          </a:xfrm>
        </p:spPr>
        <p:txBody>
          <a:bodyPr/>
          <a:lstStyle/>
          <a:p>
            <a:r>
              <a:rPr lang="fi-FI" dirty="0" smtClean="0"/>
              <a:t>Saattohoitoa </a:t>
            </a:r>
            <a:r>
              <a:rPr lang="fi-FI" dirty="0" smtClean="0"/>
              <a:t>koskevien suunnitelmien sisältö (n=22)</a:t>
            </a:r>
            <a:endParaRPr lang="fi-FI" dirty="0"/>
          </a:p>
        </p:txBody>
      </p:sp>
      <p:graphicFrame>
        <p:nvGraphicFramePr>
          <p:cNvPr id="8" name="Sisällön paikkamerkki 7"/>
          <p:cNvGraphicFramePr>
            <a:graphicFrameLocks noGrp="1"/>
          </p:cNvGraphicFramePr>
          <p:nvPr>
            <p:ph sz="half" idx="1"/>
            <p:extLst>
              <p:ext uri="{D42A27DB-BD31-4B8C-83A1-F6EECF244321}">
                <p14:modId xmlns:p14="http://schemas.microsoft.com/office/powerpoint/2010/main" val="2774186563"/>
              </p:ext>
            </p:extLst>
          </p:nvPr>
        </p:nvGraphicFramePr>
        <p:xfrm>
          <a:off x="755650" y="1557334"/>
          <a:ext cx="3740150" cy="4355941"/>
        </p:xfrm>
        <a:graphic>
          <a:graphicData uri="http://schemas.openxmlformats.org/drawingml/2006/table">
            <a:tbl>
              <a:tblPr firstRow="1" firstCol="1" bandRow="1">
                <a:tableStyleId>{5C22544A-7EE6-4342-B048-85BDC9FD1C3A}</a:tableStyleId>
              </a:tblPr>
              <a:tblGrid>
                <a:gridCol w="3102539">
                  <a:extLst>
                    <a:ext uri="{9D8B030D-6E8A-4147-A177-3AD203B41FA5}">
                      <a16:colId xmlns:a16="http://schemas.microsoft.com/office/drawing/2014/main" val="856545585"/>
                    </a:ext>
                  </a:extLst>
                </a:gridCol>
                <a:gridCol w="637611">
                  <a:extLst>
                    <a:ext uri="{9D8B030D-6E8A-4147-A177-3AD203B41FA5}">
                      <a16:colId xmlns:a16="http://schemas.microsoft.com/office/drawing/2014/main" val="3201192190"/>
                    </a:ext>
                  </a:extLst>
                </a:gridCol>
              </a:tblGrid>
              <a:tr h="508487">
                <a:tc>
                  <a:txBody>
                    <a:bodyPr/>
                    <a:lstStyle/>
                    <a:p>
                      <a:pPr>
                        <a:spcAft>
                          <a:spcPts val="0"/>
                        </a:spcAft>
                      </a:pPr>
                      <a:r>
                        <a:rPr lang="fi-FI" sz="1300" dirty="0">
                          <a:solidFill>
                            <a:schemeClr val="tx1"/>
                          </a:solidFill>
                          <a:effectLst/>
                        </a:rPr>
                        <a:t>Saattohoitotarpeen tunnistaminen ja hoidon </a:t>
                      </a:r>
                      <a:r>
                        <a:rPr lang="fi-FI" sz="1300" dirty="0" smtClean="0">
                          <a:solidFill>
                            <a:schemeClr val="tx1"/>
                          </a:solidFill>
                          <a:effectLst/>
                        </a:rPr>
                        <a:t>suunnittelu </a:t>
                      </a:r>
                      <a:endParaRPr lang="fi-FI" sz="900" dirty="0">
                        <a:solidFill>
                          <a:schemeClr val="tx1"/>
                        </a:solidFill>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a:effectLst/>
                        </a:rPr>
                        <a:t>Mainittu, n</a:t>
                      </a:r>
                      <a:endParaRPr lang="fi-FI" sz="90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966404198"/>
                  </a:ext>
                </a:extLst>
              </a:tr>
              <a:tr h="508487">
                <a:tc>
                  <a:txBody>
                    <a:bodyPr/>
                    <a:lstStyle/>
                    <a:p>
                      <a:pPr>
                        <a:spcAft>
                          <a:spcPts val="0"/>
                        </a:spcAft>
                      </a:pPr>
                      <a:r>
                        <a:rPr lang="fi-FI" sz="1300" dirty="0">
                          <a:effectLst/>
                        </a:rPr>
                        <a:t>Hoitolinjauksista keskusteltu potilaan kanssa</a:t>
                      </a:r>
                      <a:endParaRPr lang="fi-FI" sz="900" dirty="0">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dirty="0">
                          <a:effectLst/>
                        </a:rPr>
                        <a:t>20</a:t>
                      </a:r>
                      <a:endParaRPr lang="fi-FI" sz="900" dirty="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3457107525"/>
                  </a:ext>
                </a:extLst>
              </a:tr>
              <a:tr h="508487">
                <a:tc>
                  <a:txBody>
                    <a:bodyPr/>
                    <a:lstStyle/>
                    <a:p>
                      <a:pPr>
                        <a:spcAft>
                          <a:spcPts val="0"/>
                        </a:spcAft>
                      </a:pPr>
                      <a:r>
                        <a:rPr lang="fi-FI" sz="1300" dirty="0">
                          <a:effectLst/>
                        </a:rPr>
                        <a:t>Potilaalle kertominen ja yhdessä päättäminen</a:t>
                      </a:r>
                      <a:endParaRPr lang="fi-FI" sz="900" dirty="0">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a:effectLst/>
                        </a:rPr>
                        <a:t>20</a:t>
                      </a:r>
                      <a:endParaRPr lang="fi-FI" sz="90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580777253"/>
                  </a:ext>
                </a:extLst>
              </a:tr>
              <a:tr h="508487">
                <a:tc>
                  <a:txBody>
                    <a:bodyPr/>
                    <a:lstStyle/>
                    <a:p>
                      <a:pPr>
                        <a:spcAft>
                          <a:spcPts val="0"/>
                        </a:spcAft>
                      </a:pPr>
                      <a:r>
                        <a:rPr lang="fi-FI" sz="1300" dirty="0">
                          <a:effectLst/>
                        </a:rPr>
                        <a:t>Potilaan toiveet huomioidaan hoitopäätöksissä</a:t>
                      </a:r>
                      <a:endParaRPr lang="fi-FI" sz="900" dirty="0">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a:effectLst/>
                        </a:rPr>
                        <a:t>22</a:t>
                      </a:r>
                      <a:endParaRPr lang="fi-FI" sz="90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2550943650"/>
                  </a:ext>
                </a:extLst>
              </a:tr>
              <a:tr h="254244">
                <a:tc>
                  <a:txBody>
                    <a:bodyPr/>
                    <a:lstStyle/>
                    <a:p>
                      <a:pPr>
                        <a:spcAft>
                          <a:spcPts val="0"/>
                        </a:spcAft>
                      </a:pPr>
                      <a:r>
                        <a:rPr lang="fi-FI" sz="1300" dirty="0" smtClean="0">
                          <a:effectLst/>
                        </a:rPr>
                        <a:t>Saattohoitopäätös</a:t>
                      </a:r>
                      <a:endParaRPr lang="fi-FI" sz="900" dirty="0">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a:effectLst/>
                        </a:rPr>
                        <a:t>22</a:t>
                      </a:r>
                      <a:endParaRPr lang="fi-FI" sz="90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2832676962"/>
                  </a:ext>
                </a:extLst>
              </a:tr>
              <a:tr h="254244">
                <a:tc>
                  <a:txBody>
                    <a:bodyPr/>
                    <a:lstStyle/>
                    <a:p>
                      <a:pPr>
                        <a:spcAft>
                          <a:spcPts val="0"/>
                        </a:spcAft>
                      </a:pPr>
                      <a:r>
                        <a:rPr lang="fi-FI" sz="1300" dirty="0">
                          <a:solidFill>
                            <a:srgbClr val="FF0000"/>
                          </a:solidFill>
                          <a:effectLst/>
                        </a:rPr>
                        <a:t>Oikeus kieltäytyä hoidosta</a:t>
                      </a:r>
                      <a:endParaRPr lang="fi-FI" sz="900" dirty="0">
                        <a:solidFill>
                          <a:srgbClr val="FF0000"/>
                        </a:solidFill>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a:effectLst/>
                        </a:rPr>
                        <a:t>8</a:t>
                      </a:r>
                      <a:endParaRPr lang="fi-FI" sz="90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296673381"/>
                  </a:ext>
                </a:extLst>
              </a:tr>
              <a:tr h="288042">
                <a:tc>
                  <a:txBody>
                    <a:bodyPr/>
                    <a:lstStyle/>
                    <a:p>
                      <a:pPr>
                        <a:spcAft>
                          <a:spcPts val="0"/>
                        </a:spcAft>
                      </a:pPr>
                      <a:r>
                        <a:rPr lang="fi-FI" sz="1300" dirty="0">
                          <a:solidFill>
                            <a:srgbClr val="FF0000"/>
                          </a:solidFill>
                          <a:effectLst/>
                        </a:rPr>
                        <a:t>Palliatiivisen hoidon päätös</a:t>
                      </a:r>
                      <a:endParaRPr lang="fi-FI" sz="900" dirty="0">
                        <a:solidFill>
                          <a:srgbClr val="FF0000"/>
                        </a:solidFill>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a:effectLst/>
                        </a:rPr>
                        <a:t>1</a:t>
                      </a:r>
                      <a:endParaRPr lang="fi-FI" sz="90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1615531862"/>
                  </a:ext>
                </a:extLst>
              </a:tr>
              <a:tr h="254244">
                <a:tc>
                  <a:txBody>
                    <a:bodyPr/>
                    <a:lstStyle/>
                    <a:p>
                      <a:pPr>
                        <a:spcAft>
                          <a:spcPts val="0"/>
                        </a:spcAft>
                      </a:pPr>
                      <a:r>
                        <a:rPr lang="fi-FI" sz="1300" dirty="0">
                          <a:solidFill>
                            <a:schemeClr val="tx1"/>
                          </a:solidFill>
                          <a:effectLst/>
                        </a:rPr>
                        <a:t>Potilaan hoito</a:t>
                      </a:r>
                      <a:endParaRPr lang="fi-FI" sz="900" dirty="0">
                        <a:solidFill>
                          <a:schemeClr val="tx1"/>
                        </a:solidFill>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a:effectLst/>
                        </a:rPr>
                        <a:t> </a:t>
                      </a:r>
                      <a:endParaRPr lang="fi-FI" sz="90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1762548"/>
                  </a:ext>
                </a:extLst>
              </a:tr>
              <a:tr h="508487">
                <a:tc>
                  <a:txBody>
                    <a:bodyPr/>
                    <a:lstStyle/>
                    <a:p>
                      <a:pPr>
                        <a:spcAft>
                          <a:spcPts val="0"/>
                        </a:spcAft>
                      </a:pPr>
                      <a:r>
                        <a:rPr lang="fi-FI" sz="1300">
                          <a:effectLst/>
                        </a:rPr>
                        <a:t>Laaditaan potilaskohtainen suunnitelma</a:t>
                      </a:r>
                      <a:endParaRPr lang="fi-FI" sz="900">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a:effectLst/>
                        </a:rPr>
                        <a:t>20</a:t>
                      </a:r>
                      <a:endParaRPr lang="fi-FI" sz="90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2879163531"/>
                  </a:ext>
                </a:extLst>
              </a:tr>
              <a:tr h="254244">
                <a:tc>
                  <a:txBody>
                    <a:bodyPr/>
                    <a:lstStyle/>
                    <a:p>
                      <a:pPr>
                        <a:spcAft>
                          <a:spcPts val="0"/>
                        </a:spcAft>
                      </a:pPr>
                      <a:r>
                        <a:rPr lang="fi-FI" sz="1300">
                          <a:effectLst/>
                        </a:rPr>
                        <a:t>Arvioidaan hoitoa jatkuvasti</a:t>
                      </a:r>
                      <a:endParaRPr lang="fi-FI" sz="900">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a:effectLst/>
                        </a:rPr>
                        <a:t>20</a:t>
                      </a:r>
                      <a:endParaRPr lang="fi-FI" sz="90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1374742906"/>
                  </a:ext>
                </a:extLst>
              </a:tr>
              <a:tr h="254244">
                <a:tc>
                  <a:txBody>
                    <a:bodyPr/>
                    <a:lstStyle/>
                    <a:p>
                      <a:pPr>
                        <a:spcAft>
                          <a:spcPts val="0"/>
                        </a:spcAft>
                      </a:pPr>
                      <a:r>
                        <a:rPr lang="fi-FI" sz="1300">
                          <a:effectLst/>
                        </a:rPr>
                        <a:t>Kivun – ja kärsimyksen lievitys</a:t>
                      </a:r>
                      <a:endParaRPr lang="fi-FI" sz="900">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a:effectLst/>
                        </a:rPr>
                        <a:t>20</a:t>
                      </a:r>
                      <a:endParaRPr lang="fi-FI" sz="90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291827765"/>
                  </a:ext>
                </a:extLst>
              </a:tr>
              <a:tr h="254244">
                <a:tc>
                  <a:txBody>
                    <a:bodyPr/>
                    <a:lstStyle/>
                    <a:p>
                      <a:pPr>
                        <a:spcAft>
                          <a:spcPts val="0"/>
                        </a:spcAft>
                      </a:pPr>
                      <a:r>
                        <a:rPr lang="fi-FI" sz="1300" dirty="0">
                          <a:solidFill>
                            <a:srgbClr val="FF0000"/>
                          </a:solidFill>
                          <a:effectLst/>
                        </a:rPr>
                        <a:t>Kuolevaa ei jätetä yksin</a:t>
                      </a:r>
                      <a:endParaRPr lang="fi-FI" sz="900" dirty="0">
                        <a:solidFill>
                          <a:srgbClr val="FF0000"/>
                        </a:solidFill>
                        <a:effectLst/>
                        <a:latin typeface="Times New Roman" panose="02020603050405020304" pitchFamily="18" charset="0"/>
                        <a:ea typeface="Times New Roman" panose="02020603050405020304" pitchFamily="18" charset="0"/>
                      </a:endParaRPr>
                    </a:p>
                  </a:txBody>
                  <a:tcPr marL="54009" marR="54009" marT="0" marB="0"/>
                </a:tc>
                <a:tc>
                  <a:txBody>
                    <a:bodyPr/>
                    <a:lstStyle/>
                    <a:p>
                      <a:pPr>
                        <a:spcAft>
                          <a:spcPts val="0"/>
                        </a:spcAft>
                      </a:pPr>
                      <a:r>
                        <a:rPr lang="fi-FI" sz="1300" dirty="0">
                          <a:effectLst/>
                        </a:rPr>
                        <a:t>8</a:t>
                      </a:r>
                      <a:endParaRPr lang="fi-FI" sz="900" dirty="0">
                        <a:effectLst/>
                        <a:latin typeface="Times New Roman" panose="02020603050405020304" pitchFamily="18" charset="0"/>
                        <a:ea typeface="Times New Roman" panose="02020603050405020304" pitchFamily="18" charset="0"/>
                      </a:endParaRPr>
                    </a:p>
                  </a:txBody>
                  <a:tcPr marL="54009" marR="54009" marT="0" marB="0"/>
                </a:tc>
                <a:extLst>
                  <a:ext uri="{0D108BD9-81ED-4DB2-BD59-A6C34878D82A}">
                    <a16:rowId xmlns:a16="http://schemas.microsoft.com/office/drawing/2014/main" val="130713704"/>
                  </a:ext>
                </a:extLst>
              </a:tr>
            </a:tbl>
          </a:graphicData>
        </a:graphic>
      </p:graphicFrame>
      <p:graphicFrame>
        <p:nvGraphicFramePr>
          <p:cNvPr id="10" name="Sisällön paikkamerkki 9"/>
          <p:cNvGraphicFramePr>
            <a:graphicFrameLocks noGrp="1"/>
          </p:cNvGraphicFramePr>
          <p:nvPr>
            <p:ph sz="half" idx="2"/>
            <p:extLst>
              <p:ext uri="{D42A27DB-BD31-4B8C-83A1-F6EECF244321}">
                <p14:modId xmlns:p14="http://schemas.microsoft.com/office/powerpoint/2010/main" val="3223727449"/>
              </p:ext>
            </p:extLst>
          </p:nvPr>
        </p:nvGraphicFramePr>
        <p:xfrm>
          <a:off x="4574112" y="1557337"/>
          <a:ext cx="3740150" cy="4355940"/>
        </p:xfrm>
        <a:graphic>
          <a:graphicData uri="http://schemas.openxmlformats.org/drawingml/2006/table">
            <a:tbl>
              <a:tblPr firstRow="1" firstCol="1" bandRow="1">
                <a:tableStyleId>{5C22544A-7EE6-4342-B048-85BDC9FD1C3A}</a:tableStyleId>
              </a:tblPr>
              <a:tblGrid>
                <a:gridCol w="2975041">
                  <a:extLst>
                    <a:ext uri="{9D8B030D-6E8A-4147-A177-3AD203B41FA5}">
                      <a16:colId xmlns:a16="http://schemas.microsoft.com/office/drawing/2014/main" val="1129500352"/>
                    </a:ext>
                  </a:extLst>
                </a:gridCol>
                <a:gridCol w="765109">
                  <a:extLst>
                    <a:ext uri="{9D8B030D-6E8A-4147-A177-3AD203B41FA5}">
                      <a16:colId xmlns:a16="http://schemas.microsoft.com/office/drawing/2014/main" val="142869426"/>
                    </a:ext>
                  </a:extLst>
                </a:gridCol>
              </a:tblGrid>
              <a:tr h="209957">
                <a:tc>
                  <a:txBody>
                    <a:bodyPr/>
                    <a:lstStyle/>
                    <a:p>
                      <a:pPr>
                        <a:spcAft>
                          <a:spcPts val="0"/>
                        </a:spcAft>
                      </a:pPr>
                      <a:r>
                        <a:rPr lang="fi-FI" sz="1200" dirty="0" smtClean="0">
                          <a:solidFill>
                            <a:schemeClr val="tx1"/>
                          </a:solidFill>
                          <a:effectLst/>
                        </a:rPr>
                        <a:t>Hoitojärjestelmä </a:t>
                      </a:r>
                      <a:endParaRPr lang="fi-FI" sz="900" dirty="0">
                        <a:solidFill>
                          <a:schemeClr val="tx1"/>
                        </a:solidFill>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a:effectLst/>
                        </a:rPr>
                        <a:t>Mainittu</a:t>
                      </a:r>
                      <a:endParaRPr lang="fi-FI" sz="90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3052810501"/>
                  </a:ext>
                </a:extLst>
              </a:tr>
              <a:tr h="292594">
                <a:tc>
                  <a:txBody>
                    <a:bodyPr/>
                    <a:lstStyle/>
                    <a:p>
                      <a:pPr>
                        <a:spcAft>
                          <a:spcPts val="0"/>
                        </a:spcAft>
                      </a:pPr>
                      <a:r>
                        <a:rPr lang="fi-FI" sz="1200">
                          <a:effectLst/>
                        </a:rPr>
                        <a:t>Hoidon jatkuvuus varmistetaan</a:t>
                      </a:r>
                      <a:endParaRPr lang="fi-FI" sz="900">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a:effectLst/>
                        </a:rPr>
                        <a:t>20</a:t>
                      </a:r>
                      <a:endParaRPr lang="fi-FI" sz="90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2139961310"/>
                  </a:ext>
                </a:extLst>
              </a:tr>
              <a:tr h="292594">
                <a:tc>
                  <a:txBody>
                    <a:bodyPr/>
                    <a:lstStyle/>
                    <a:p>
                      <a:pPr>
                        <a:spcAft>
                          <a:spcPts val="0"/>
                        </a:spcAft>
                      </a:pPr>
                      <a:r>
                        <a:rPr lang="fi-FI" sz="1200">
                          <a:effectLst/>
                        </a:rPr>
                        <a:t>Kirjaus potilaskertomukseen</a:t>
                      </a:r>
                      <a:endParaRPr lang="fi-FI" sz="900">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a:effectLst/>
                        </a:rPr>
                        <a:t>22</a:t>
                      </a:r>
                      <a:endParaRPr lang="fi-FI" sz="90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1866631783"/>
                  </a:ext>
                </a:extLst>
              </a:tr>
              <a:tr h="292594">
                <a:tc>
                  <a:txBody>
                    <a:bodyPr/>
                    <a:lstStyle/>
                    <a:p>
                      <a:pPr>
                        <a:spcAft>
                          <a:spcPts val="0"/>
                        </a:spcAft>
                      </a:pPr>
                      <a:r>
                        <a:rPr lang="fi-FI" sz="1200">
                          <a:solidFill>
                            <a:srgbClr val="FF0000"/>
                          </a:solidFill>
                          <a:effectLst/>
                        </a:rPr>
                        <a:t>Eri-ikäiset potilaat huomioitu</a:t>
                      </a:r>
                      <a:endParaRPr lang="fi-FI" sz="900">
                        <a:solidFill>
                          <a:srgbClr val="FF0000"/>
                        </a:solidFill>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a:effectLst/>
                        </a:rPr>
                        <a:t>11</a:t>
                      </a:r>
                      <a:endParaRPr lang="fi-FI" sz="90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1195302746"/>
                  </a:ext>
                </a:extLst>
              </a:tr>
              <a:tr h="652164">
                <a:tc>
                  <a:txBody>
                    <a:bodyPr/>
                    <a:lstStyle/>
                    <a:p>
                      <a:pPr>
                        <a:spcAft>
                          <a:spcPts val="0"/>
                        </a:spcAft>
                      </a:pPr>
                      <a:r>
                        <a:rPr lang="fi-FI" sz="1200" dirty="0">
                          <a:solidFill>
                            <a:srgbClr val="FF0000"/>
                          </a:solidFill>
                          <a:effectLst/>
                        </a:rPr>
                        <a:t>Ruumiin loukkaamattomuus kuoleman jälkeen</a:t>
                      </a:r>
                      <a:endParaRPr lang="fi-FI" sz="900" dirty="0">
                        <a:solidFill>
                          <a:srgbClr val="FF0000"/>
                        </a:solidFill>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a:effectLst/>
                        </a:rPr>
                        <a:t>10</a:t>
                      </a:r>
                      <a:endParaRPr lang="fi-FI" sz="90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1616455573"/>
                  </a:ext>
                </a:extLst>
              </a:tr>
              <a:tr h="292594">
                <a:tc>
                  <a:txBody>
                    <a:bodyPr/>
                    <a:lstStyle/>
                    <a:p>
                      <a:pPr>
                        <a:spcAft>
                          <a:spcPts val="0"/>
                        </a:spcAft>
                      </a:pPr>
                      <a:r>
                        <a:rPr lang="fi-FI" sz="1200" dirty="0">
                          <a:solidFill>
                            <a:schemeClr val="tx1"/>
                          </a:solidFill>
                          <a:effectLst/>
                        </a:rPr>
                        <a:t>Omaiset</a:t>
                      </a:r>
                      <a:endParaRPr lang="fi-FI" sz="900" dirty="0">
                        <a:solidFill>
                          <a:schemeClr val="tx1"/>
                        </a:solidFill>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a:effectLst/>
                        </a:rPr>
                        <a:t> </a:t>
                      </a:r>
                      <a:endParaRPr lang="fi-FI" sz="90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3169231581"/>
                  </a:ext>
                </a:extLst>
              </a:tr>
              <a:tr h="877784">
                <a:tc>
                  <a:txBody>
                    <a:bodyPr/>
                    <a:lstStyle/>
                    <a:p>
                      <a:pPr>
                        <a:spcAft>
                          <a:spcPts val="0"/>
                        </a:spcAft>
                      </a:pPr>
                      <a:r>
                        <a:rPr lang="fi-FI" sz="1200" dirty="0">
                          <a:effectLst/>
                        </a:rPr>
                        <a:t>Huomioitu hoitopäätöksissä, tuettu saattohoidon aikana, tuettu potilaan kuoleman jälkeen</a:t>
                      </a:r>
                      <a:endParaRPr lang="fi-FI" sz="900" dirty="0">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a:effectLst/>
                        </a:rPr>
                        <a:t>kaikki 16</a:t>
                      </a:r>
                      <a:endParaRPr lang="fi-FI" sz="90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3890012703"/>
                  </a:ext>
                </a:extLst>
              </a:tr>
              <a:tr h="292594">
                <a:tc>
                  <a:txBody>
                    <a:bodyPr/>
                    <a:lstStyle/>
                    <a:p>
                      <a:pPr>
                        <a:spcAft>
                          <a:spcPts val="0"/>
                        </a:spcAft>
                      </a:pPr>
                      <a:r>
                        <a:rPr lang="fi-FI" sz="1200" dirty="0">
                          <a:solidFill>
                            <a:schemeClr val="tx1"/>
                          </a:solidFill>
                          <a:effectLst/>
                        </a:rPr>
                        <a:t>Työntekijät</a:t>
                      </a:r>
                      <a:endParaRPr lang="fi-FI" sz="900" dirty="0">
                        <a:solidFill>
                          <a:schemeClr val="tx1"/>
                        </a:solidFill>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a:effectLst/>
                        </a:rPr>
                        <a:t> </a:t>
                      </a:r>
                      <a:endParaRPr lang="fi-FI" sz="90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352413620"/>
                  </a:ext>
                </a:extLst>
              </a:tr>
              <a:tr h="567877">
                <a:tc>
                  <a:txBody>
                    <a:bodyPr/>
                    <a:lstStyle/>
                    <a:p>
                      <a:pPr>
                        <a:spcAft>
                          <a:spcPts val="0"/>
                        </a:spcAft>
                      </a:pPr>
                      <a:r>
                        <a:rPr lang="fi-FI" sz="1200" dirty="0">
                          <a:effectLst/>
                        </a:rPr>
                        <a:t>Tuki työntekijälle potilaan kuoleman jälkeen</a:t>
                      </a:r>
                      <a:endParaRPr lang="fi-FI" sz="900" dirty="0">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a:effectLst/>
                        </a:rPr>
                        <a:t>18</a:t>
                      </a:r>
                      <a:endParaRPr lang="fi-FI" sz="90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983971835"/>
                  </a:ext>
                </a:extLst>
              </a:tr>
              <a:tr h="292594">
                <a:tc>
                  <a:txBody>
                    <a:bodyPr/>
                    <a:lstStyle/>
                    <a:p>
                      <a:pPr>
                        <a:spcAft>
                          <a:spcPts val="0"/>
                        </a:spcAft>
                      </a:pPr>
                      <a:r>
                        <a:rPr lang="fi-FI" sz="1200">
                          <a:solidFill>
                            <a:srgbClr val="FF0000"/>
                          </a:solidFill>
                          <a:effectLst/>
                        </a:rPr>
                        <a:t>Työnohjaus</a:t>
                      </a:r>
                      <a:endParaRPr lang="fi-FI" sz="900">
                        <a:solidFill>
                          <a:srgbClr val="FF0000"/>
                        </a:solidFill>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a:effectLst/>
                        </a:rPr>
                        <a:t>12</a:t>
                      </a:r>
                      <a:endParaRPr lang="fi-FI" sz="90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1085559569"/>
                  </a:ext>
                </a:extLst>
              </a:tr>
              <a:tr h="292594">
                <a:tc>
                  <a:txBody>
                    <a:bodyPr/>
                    <a:lstStyle/>
                    <a:p>
                      <a:pPr>
                        <a:spcAft>
                          <a:spcPts val="0"/>
                        </a:spcAft>
                      </a:pPr>
                      <a:r>
                        <a:rPr lang="fi-FI" sz="1200" dirty="0">
                          <a:solidFill>
                            <a:srgbClr val="FF0000"/>
                          </a:solidFill>
                          <a:effectLst/>
                        </a:rPr>
                        <a:t>Lääkäreiden saattohoitokoulutus</a:t>
                      </a:r>
                      <a:endParaRPr lang="fi-FI" sz="900" dirty="0">
                        <a:solidFill>
                          <a:srgbClr val="FF0000"/>
                        </a:solidFill>
                        <a:effectLst/>
                        <a:latin typeface="Times New Roman" panose="02020603050405020304" pitchFamily="18" charset="0"/>
                        <a:ea typeface="Times New Roman" panose="02020603050405020304" pitchFamily="18" charset="0"/>
                      </a:endParaRPr>
                    </a:p>
                  </a:txBody>
                  <a:tcPr marL="53003" marR="53003" marT="0" marB="0"/>
                </a:tc>
                <a:tc>
                  <a:txBody>
                    <a:bodyPr/>
                    <a:lstStyle/>
                    <a:p>
                      <a:pPr>
                        <a:spcAft>
                          <a:spcPts val="0"/>
                        </a:spcAft>
                      </a:pPr>
                      <a:r>
                        <a:rPr lang="fi-FI" sz="1200" dirty="0">
                          <a:effectLst/>
                        </a:rPr>
                        <a:t>11</a:t>
                      </a:r>
                      <a:endParaRPr lang="fi-FI" sz="900" dirty="0">
                        <a:effectLst/>
                        <a:latin typeface="Times New Roman" panose="02020603050405020304" pitchFamily="18" charset="0"/>
                        <a:ea typeface="Times New Roman" panose="02020603050405020304" pitchFamily="18" charset="0"/>
                      </a:endParaRPr>
                    </a:p>
                  </a:txBody>
                  <a:tcPr marL="53003" marR="53003" marT="0" marB="0"/>
                </a:tc>
                <a:extLst>
                  <a:ext uri="{0D108BD9-81ED-4DB2-BD59-A6C34878D82A}">
                    <a16:rowId xmlns:a16="http://schemas.microsoft.com/office/drawing/2014/main" val="2905425774"/>
                  </a:ext>
                </a:extLst>
              </a:tr>
            </a:tbl>
          </a:graphicData>
        </a:graphic>
      </p:graphicFrame>
      <p:sp>
        <p:nvSpPr>
          <p:cNvPr id="11" name="Tekstiruutu 10"/>
          <p:cNvSpPr txBox="1"/>
          <p:nvPr/>
        </p:nvSpPr>
        <p:spPr>
          <a:xfrm>
            <a:off x="755650" y="5913276"/>
            <a:ext cx="3420306" cy="307777"/>
          </a:xfrm>
          <a:prstGeom prst="rect">
            <a:avLst/>
          </a:prstGeom>
          <a:noFill/>
        </p:spPr>
        <p:txBody>
          <a:bodyPr wrap="square" rtlCol="0">
            <a:spAutoFit/>
          </a:bodyPr>
          <a:lstStyle/>
          <a:p>
            <a:r>
              <a:rPr lang="fi-FI" sz="1400" dirty="0" smtClean="0"/>
              <a:t>Lähde: ETENEn selvitys 2012</a:t>
            </a:r>
            <a:endParaRPr lang="fi-FI" sz="1400" dirty="0"/>
          </a:p>
        </p:txBody>
      </p:sp>
    </p:spTree>
    <p:extLst>
      <p:ext uri="{BB962C8B-B14F-4D97-AF65-F5344CB8AC3E}">
        <p14:creationId xmlns:p14="http://schemas.microsoft.com/office/powerpoint/2010/main" val="302535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755650" y="656692"/>
            <a:ext cx="7632700" cy="756183"/>
          </a:xfrm>
        </p:spPr>
        <p:txBody>
          <a:bodyPr/>
          <a:lstStyle/>
          <a:p>
            <a:r>
              <a:rPr lang="fi-FI" sz="2800" dirty="0" smtClean="0"/>
              <a:t>ETENEN suositusten keskeisiä sanomia</a:t>
            </a:r>
            <a:endParaRPr lang="fi-FI" sz="2800" dirty="0"/>
          </a:p>
        </p:txBody>
      </p:sp>
      <p:sp>
        <p:nvSpPr>
          <p:cNvPr id="6" name="Sisällön paikkamerkki 5"/>
          <p:cNvSpPr>
            <a:spLocks noGrp="1"/>
          </p:cNvSpPr>
          <p:nvPr>
            <p:ph idx="1"/>
          </p:nvPr>
        </p:nvSpPr>
        <p:spPr>
          <a:xfrm>
            <a:off x="755650" y="1557338"/>
            <a:ext cx="7560766" cy="3527846"/>
          </a:xfrm>
          <a:solidFill>
            <a:srgbClr val="E6EBB7"/>
          </a:solidFill>
        </p:spPr>
        <p:txBody>
          <a:bodyPr/>
          <a:lstStyle/>
          <a:p>
            <a:r>
              <a:rPr lang="fi-FI" dirty="0" smtClean="0"/>
              <a:t>Ihmisarvon </a:t>
            </a:r>
            <a:r>
              <a:rPr lang="fi-FI" dirty="0" smtClean="0"/>
              <a:t>kunnioittaminen, itsemääräämisoikeus, </a:t>
            </a:r>
            <a:r>
              <a:rPr lang="fi-FI" dirty="0" smtClean="0"/>
              <a:t>oikeudenmukaisuus, hyvä hoito</a:t>
            </a:r>
            <a:endParaRPr lang="fi-FI" dirty="0" smtClean="0"/>
          </a:p>
          <a:p>
            <a:r>
              <a:rPr lang="fi-FI" dirty="0" smtClean="0"/>
              <a:t>Ihmisen toiveita oman elämänsä viime hetkien hoidosta tulee huomioida yhä enemmän</a:t>
            </a:r>
          </a:p>
          <a:p>
            <a:r>
              <a:rPr lang="fi-FI" dirty="0" smtClean="0"/>
              <a:t>Saattohoitoneuvottelujen laatu, hoitotahdon toteutuminen ja saattohoidon järjestelyt</a:t>
            </a:r>
          </a:p>
          <a:p>
            <a:r>
              <a:rPr lang="fi-FI" dirty="0" smtClean="0"/>
              <a:t>Erityisesti kotisairaanhoitoon tulee suunnata </a:t>
            </a:r>
            <a:r>
              <a:rPr lang="fi-FI" dirty="0" smtClean="0"/>
              <a:t>voimavaroja</a:t>
            </a:r>
            <a:endParaRPr lang="fi-FI" dirty="0" smtClean="0"/>
          </a:p>
        </p:txBody>
      </p:sp>
    </p:spTree>
    <p:extLst>
      <p:ext uri="{BB962C8B-B14F-4D97-AF65-F5344CB8AC3E}">
        <p14:creationId xmlns:p14="http://schemas.microsoft.com/office/powerpoint/2010/main" val="272435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650" y="764704"/>
            <a:ext cx="7632700" cy="1044116"/>
          </a:xfrm>
          <a:solidFill>
            <a:srgbClr val="8BB85D"/>
          </a:solidFill>
        </p:spPr>
        <p:txBody>
          <a:bodyPr/>
          <a:lstStyle/>
          <a:p>
            <a:r>
              <a:rPr lang="fi-FI" sz="3200" dirty="0" smtClean="0">
                <a:solidFill>
                  <a:schemeClr val="bg1"/>
                </a:solidFill>
              </a:rPr>
              <a:t>Palliatiivisen hoidon ja saattohoidon järjestäminen</a:t>
            </a:r>
            <a:endParaRPr lang="fi-FI" sz="3200" dirty="0">
              <a:solidFill>
                <a:schemeClr val="bg1"/>
              </a:solidFill>
            </a:endParaRPr>
          </a:p>
        </p:txBody>
      </p:sp>
      <p:sp>
        <p:nvSpPr>
          <p:cNvPr id="3" name="Sisällön paikkamerkki 2"/>
          <p:cNvSpPr>
            <a:spLocks noGrp="1"/>
          </p:cNvSpPr>
          <p:nvPr>
            <p:ph idx="1"/>
          </p:nvPr>
        </p:nvSpPr>
        <p:spPr>
          <a:xfrm>
            <a:off x="755650" y="1916832"/>
            <a:ext cx="7632700" cy="2268252"/>
          </a:xfrm>
        </p:spPr>
        <p:txBody>
          <a:bodyPr/>
          <a:lstStyle/>
          <a:p>
            <a:r>
              <a:rPr lang="fi-FI" dirty="0" smtClean="0"/>
              <a:t>Tiina Saarto &amp; asiantuntijatyöryhmä</a:t>
            </a:r>
          </a:p>
          <a:p>
            <a:r>
              <a:rPr lang="fi-FI" dirty="0" smtClean="0"/>
              <a:t>STM raportteja ja muistioita 2017:44</a:t>
            </a:r>
          </a:p>
          <a:p>
            <a:endParaRPr lang="fi-FI" dirty="0"/>
          </a:p>
          <a:p>
            <a:r>
              <a:rPr lang="fi-FI" dirty="0" smtClean="0"/>
              <a:t>Suositus </a:t>
            </a:r>
            <a:r>
              <a:rPr lang="fi-FI" dirty="0" err="1" smtClean="0"/>
              <a:t>osaamis</a:t>
            </a:r>
            <a:r>
              <a:rPr lang="fi-FI" dirty="0" smtClean="0"/>
              <a:t>- ja laatukriteereistä sosiaali- ja terveydenhuollon palvelujärjestelmälle</a:t>
            </a:r>
            <a:endParaRPr lang="fi-FI" dirty="0"/>
          </a:p>
        </p:txBody>
      </p:sp>
      <p:pic>
        <p:nvPicPr>
          <p:cNvPr id="4" name="Kuva 3"/>
          <p:cNvPicPr>
            <a:picLocks noChangeAspect="1"/>
          </p:cNvPicPr>
          <p:nvPr/>
        </p:nvPicPr>
        <p:blipFill rotWithShape="1">
          <a:blip r:embed="rId2" cstate="print">
            <a:extLst>
              <a:ext uri="{28A0092B-C50C-407E-A947-70E740481C1C}">
                <a14:useLocalDpi xmlns:a14="http://schemas.microsoft.com/office/drawing/2010/main" val="0"/>
              </a:ext>
            </a:extLst>
          </a:blip>
          <a:srcRect t="4597" b="10043"/>
          <a:stretch/>
        </p:blipFill>
        <p:spPr>
          <a:xfrm>
            <a:off x="743775" y="4689041"/>
            <a:ext cx="7848798" cy="1584276"/>
          </a:xfrm>
          <a:prstGeom prst="rect">
            <a:avLst/>
          </a:prstGeom>
        </p:spPr>
      </p:pic>
    </p:spTree>
    <p:extLst>
      <p:ext uri="{BB962C8B-B14F-4D97-AF65-F5344CB8AC3E}">
        <p14:creationId xmlns:p14="http://schemas.microsoft.com/office/powerpoint/2010/main" val="2579487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152636"/>
            <a:ext cx="8028892" cy="1260140"/>
          </a:xfrm>
          <a:solidFill>
            <a:srgbClr val="8BB85D"/>
          </a:solidFill>
        </p:spPr>
        <p:txBody>
          <a:bodyPr/>
          <a:lstStyle/>
          <a:p>
            <a:r>
              <a:rPr lang="fi-FI" sz="2800" dirty="0" smtClean="0">
                <a:solidFill>
                  <a:schemeClr val="bg1"/>
                </a:solidFill>
              </a:rPr>
              <a:t>Palliatiivisenhoidon ja saattohoidon kehittämishaasteita </a:t>
            </a:r>
            <a:r>
              <a:rPr lang="fi-FI" sz="3200" dirty="0" smtClean="0">
                <a:solidFill>
                  <a:schemeClr val="bg1"/>
                </a:solidFill>
              </a:rPr>
              <a:t/>
            </a:r>
            <a:br>
              <a:rPr lang="fi-FI" sz="3200" dirty="0" smtClean="0">
                <a:solidFill>
                  <a:schemeClr val="bg1"/>
                </a:solidFill>
              </a:rPr>
            </a:br>
            <a:r>
              <a:rPr lang="fi-FI" sz="2000" b="0" dirty="0" smtClean="0">
                <a:solidFill>
                  <a:schemeClr val="bg1"/>
                </a:solidFill>
              </a:rPr>
              <a:t>(Saarto ym., STM raportteja 2017:44)</a:t>
            </a:r>
            <a:endParaRPr lang="fi-FI" sz="2000" b="0" dirty="0">
              <a:solidFill>
                <a:schemeClr val="bg1"/>
              </a:solidFill>
            </a:endParaRPr>
          </a:p>
        </p:txBody>
      </p:sp>
      <p:sp>
        <p:nvSpPr>
          <p:cNvPr id="3" name="Sisällön paikkamerkki 2"/>
          <p:cNvSpPr>
            <a:spLocks noGrp="1"/>
          </p:cNvSpPr>
          <p:nvPr>
            <p:ph idx="1"/>
          </p:nvPr>
        </p:nvSpPr>
        <p:spPr>
          <a:xfrm>
            <a:off x="755650" y="1557338"/>
            <a:ext cx="7956810" cy="4607966"/>
          </a:xfrm>
        </p:spPr>
        <p:txBody>
          <a:bodyPr/>
          <a:lstStyle/>
          <a:p>
            <a:r>
              <a:rPr lang="fi-FI" sz="2200" dirty="0" smtClean="0"/>
              <a:t>Hyvä kuolema perustasolla, mm. kotisairaanhoidossa</a:t>
            </a:r>
          </a:p>
          <a:p>
            <a:r>
              <a:rPr lang="fi-FI" sz="2200" dirty="0" smtClean="0"/>
              <a:t>Saattohoidon epätasainen saatavuus -&gt; alueellisen yhdenvertaisuuden lisääminen</a:t>
            </a:r>
          </a:p>
          <a:p>
            <a:r>
              <a:rPr lang="fi-FI" sz="2200" dirty="0" smtClean="0"/>
              <a:t>Erityisosaamisen parantaminen, mm. konsultaatiot</a:t>
            </a:r>
          </a:p>
          <a:p>
            <a:r>
              <a:rPr lang="fi-FI" sz="2200" dirty="0" smtClean="0"/>
              <a:t>Osaamisen varmistaminen -&gt; kaikille potilaille tarjolla asianmukainen hoito</a:t>
            </a:r>
          </a:p>
          <a:p>
            <a:r>
              <a:rPr lang="fi-FI" sz="2200" dirty="0" smtClean="0"/>
              <a:t>Palliatiivisen hoidon ja saattohoidon sisällyttäminen opetussuunnitelmiin (myös sosiaalialalla)</a:t>
            </a:r>
            <a:endParaRPr lang="fi-FI" sz="2200" dirty="0"/>
          </a:p>
          <a:p>
            <a:r>
              <a:rPr lang="fi-FI" sz="2200" dirty="0" err="1" smtClean="0"/>
              <a:t>Psykososiaalisen</a:t>
            </a:r>
            <a:r>
              <a:rPr lang="fi-FI" sz="2200" dirty="0" smtClean="0"/>
              <a:t> tuen varmistaminen potilaille ja läheisille (myös kotisairaanhoito)</a:t>
            </a:r>
          </a:p>
          <a:p>
            <a:r>
              <a:rPr lang="fi-FI" sz="2200" dirty="0" smtClean="0"/>
              <a:t>(Muita </a:t>
            </a:r>
            <a:r>
              <a:rPr lang="fi-FI" sz="2200" dirty="0" smtClean="0"/>
              <a:t>haasteita:</a:t>
            </a:r>
          </a:p>
          <a:p>
            <a:pPr marL="0" indent="0">
              <a:buNone/>
            </a:pPr>
            <a:r>
              <a:rPr lang="fi-FI" sz="2200" dirty="0" smtClean="0"/>
              <a:t>	Vaativat omaiset</a:t>
            </a:r>
            <a:r>
              <a:rPr lang="fi-FI" sz="2200" dirty="0" smtClean="0"/>
              <a:t>?)</a:t>
            </a:r>
            <a:endParaRPr lang="fi-FI" sz="2200" dirty="0" smtClean="0"/>
          </a:p>
        </p:txBody>
      </p:sp>
    </p:spTree>
    <p:extLst>
      <p:ext uri="{BB962C8B-B14F-4D97-AF65-F5344CB8AC3E}">
        <p14:creationId xmlns:p14="http://schemas.microsoft.com/office/powerpoint/2010/main" val="1010943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755650" y="274639"/>
            <a:ext cx="7632700" cy="742094"/>
          </a:xfrm>
          <a:solidFill>
            <a:srgbClr val="8BB85D"/>
          </a:solidFill>
        </p:spPr>
        <p:txBody>
          <a:bodyPr/>
          <a:lstStyle/>
          <a:p>
            <a:r>
              <a:rPr lang="fi-FI" sz="2800" dirty="0" smtClean="0">
                <a:solidFill>
                  <a:schemeClr val="bg1"/>
                </a:solidFill>
              </a:rPr>
              <a:t>Toimeenpanosuunnitelma</a:t>
            </a:r>
            <a:r>
              <a:rPr lang="fi-FI" dirty="0" smtClean="0">
                <a:solidFill>
                  <a:schemeClr val="bg1"/>
                </a:solidFill>
              </a:rPr>
              <a:t> </a:t>
            </a:r>
            <a:r>
              <a:rPr lang="fi-FI" b="0" dirty="0" smtClean="0">
                <a:solidFill>
                  <a:schemeClr val="bg1"/>
                </a:solidFill>
              </a:rPr>
              <a:t>(Saarto ym. 2017)</a:t>
            </a:r>
            <a:endParaRPr lang="fi-FI" b="0" dirty="0">
              <a:solidFill>
                <a:schemeClr val="bg1"/>
              </a:solidFill>
            </a:endParaRPr>
          </a:p>
        </p:txBody>
      </p:sp>
      <p:sp>
        <p:nvSpPr>
          <p:cNvPr id="9" name="Sisällön paikkamerkki 8"/>
          <p:cNvSpPr>
            <a:spLocks noGrp="1"/>
          </p:cNvSpPr>
          <p:nvPr>
            <p:ph sz="half" idx="4294967295"/>
          </p:nvPr>
        </p:nvSpPr>
        <p:spPr>
          <a:xfrm>
            <a:off x="5403850" y="1557338"/>
            <a:ext cx="3740150" cy="4392612"/>
          </a:xfrm>
        </p:spPr>
        <p:txBody>
          <a:bodyPr/>
          <a:lstStyle/>
          <a:p>
            <a:r>
              <a:rPr lang="fi-FI" dirty="0" smtClean="0"/>
              <a:t> </a:t>
            </a:r>
            <a:endParaRPr lang="fi-FI" dirty="0"/>
          </a:p>
        </p:txBody>
      </p:sp>
      <p:sp>
        <p:nvSpPr>
          <p:cNvPr id="7" name="Sisällön paikkamerkki 6"/>
          <p:cNvSpPr>
            <a:spLocks noGrp="1"/>
          </p:cNvSpPr>
          <p:nvPr>
            <p:ph idx="1"/>
          </p:nvPr>
        </p:nvSpPr>
        <p:spPr>
          <a:xfrm>
            <a:off x="755650" y="1196752"/>
            <a:ext cx="7632700" cy="4753198"/>
          </a:xfrm>
        </p:spPr>
        <p:txBody>
          <a:bodyPr/>
          <a:lstStyle/>
          <a:p>
            <a:r>
              <a:rPr lang="fi-FI" dirty="0" smtClean="0"/>
              <a:t>Laatukriteerit erityistason yksiköille</a:t>
            </a:r>
          </a:p>
          <a:p>
            <a:r>
              <a:rPr lang="fi-FI" dirty="0" smtClean="0"/>
              <a:t>3-portainen malli (ABC), YO-sairaaloissa C-tason palliatiivinen keskus -&gt; suunnitelma työnjaosta palveluketjun toteuttamiseksi (osa järjestämissopimusta)</a:t>
            </a:r>
          </a:p>
          <a:p>
            <a:r>
              <a:rPr lang="fi-FI" dirty="0" smtClean="0"/>
              <a:t>Alueellinen koulutus, hoitoketjusta tiedottaminen </a:t>
            </a:r>
            <a:r>
              <a:rPr lang="fi-FI" dirty="0" err="1" smtClean="0"/>
              <a:t>sote</a:t>
            </a:r>
            <a:r>
              <a:rPr lang="fi-FI" dirty="0" smtClean="0"/>
              <a:t>-ammattilaisille ja alueen väestölle (</a:t>
            </a:r>
            <a:r>
              <a:rPr lang="fi-FI" dirty="0" err="1" smtClean="0"/>
              <a:t>shp:n</a:t>
            </a:r>
            <a:r>
              <a:rPr lang="fi-FI" dirty="0" smtClean="0"/>
              <a:t> vastuu)</a:t>
            </a:r>
          </a:p>
          <a:p>
            <a:r>
              <a:rPr lang="fi-FI" dirty="0" smtClean="0"/>
              <a:t>Selvitetään perus-ja jatkokoulutuksen nykytila -&gt; suositus opetusohjelmista</a:t>
            </a:r>
          </a:p>
          <a:p>
            <a:r>
              <a:rPr lang="fi-FI" dirty="0" smtClean="0"/>
              <a:t>Lisätään </a:t>
            </a:r>
            <a:r>
              <a:rPr lang="fi-FI" dirty="0" smtClean="0"/>
              <a:t>kansalaisten </a:t>
            </a:r>
            <a:r>
              <a:rPr lang="fi-FI" dirty="0" smtClean="0"/>
              <a:t>ja päättäjien tietoisuutta elämänloppuvaiheen hyvästä hoidosta</a:t>
            </a:r>
            <a:endParaRPr lang="fi-FI" dirty="0"/>
          </a:p>
        </p:txBody>
      </p:sp>
      <p:sp>
        <p:nvSpPr>
          <p:cNvPr id="10" name="Viisikulmio 9"/>
          <p:cNvSpPr/>
          <p:nvPr/>
        </p:nvSpPr>
        <p:spPr>
          <a:xfrm>
            <a:off x="6552220" y="5589240"/>
            <a:ext cx="2484276" cy="104411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t>Vuosittainen seuranta</a:t>
            </a:r>
            <a:endParaRPr lang="fi-FI" sz="2400" dirty="0"/>
          </a:p>
        </p:txBody>
      </p:sp>
    </p:spTree>
    <p:extLst>
      <p:ext uri="{BB962C8B-B14F-4D97-AF65-F5344CB8AC3E}">
        <p14:creationId xmlns:p14="http://schemas.microsoft.com/office/powerpoint/2010/main" val="173151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osiaali- ja Terveysministeriö">
  <a:themeElements>
    <a:clrScheme name="etene">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5CD866C8A7DA7429D1E230549971E4C" ma:contentTypeVersion="0" ma:contentTypeDescription="Luo uusi asiakirja." ma:contentTypeScope="" ma:versionID="cf6770dc0db82ba3ad8c797d34b23aab">
  <xsd:schema xmlns:xsd="http://www.w3.org/2001/XMLSchema" xmlns:xs="http://www.w3.org/2001/XMLSchema" xmlns:p="http://schemas.microsoft.com/office/2006/metadata/properties" targetNamespace="http://schemas.microsoft.com/office/2006/metadata/properties" ma:root="true" ma:fieldsID="b4abf2a10b083844fea3f2ad2ecd5cc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BD8ED8-40D3-40E5-8166-FDA2AAD1C100}">
  <ds:schemaRefs>
    <ds:schemaRef ds:uri="http://schemas.microsoft.com/sharepoint/v3/contenttype/forms"/>
  </ds:schemaRefs>
</ds:datastoreItem>
</file>

<file path=customXml/itemProps2.xml><?xml version="1.0" encoding="utf-8"?>
<ds:datastoreItem xmlns:ds="http://schemas.openxmlformats.org/officeDocument/2006/customXml" ds:itemID="{887283AD-49AD-4CC2-BCCF-62B85B70FDCB}">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4D318C57-D242-4719-9D18-09C5AA9C3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2057</TotalTime>
  <Words>1196</Words>
  <Application>Microsoft Office PowerPoint</Application>
  <PresentationFormat>Näytössä katseltava diaesitys (4:3)</PresentationFormat>
  <Paragraphs>158</Paragraphs>
  <Slides>22</Slides>
  <Notes>0</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0</vt:i4>
      </vt:variant>
      <vt:variant>
        <vt:lpstr>Dian otsikot</vt:lpstr>
      </vt:variant>
      <vt:variant>
        <vt:i4>22</vt:i4>
      </vt:variant>
    </vt:vector>
  </HeadingPairs>
  <TitlesOfParts>
    <vt:vector size="26" baseType="lpstr">
      <vt:lpstr>Arial</vt:lpstr>
      <vt:lpstr>Times New Roman</vt:lpstr>
      <vt:lpstr>Wingdings</vt:lpstr>
      <vt:lpstr>Sosiaali- ja Terveysministeriö</vt:lpstr>
      <vt:lpstr>Saattohoitoseminaari Sastamala 11.10.2018</vt:lpstr>
      <vt:lpstr>Kuka olen</vt:lpstr>
      <vt:lpstr>Valtakunnallinen sosiaali- ja terveysalan eettinen neuvottelukunta, ETENE</vt:lpstr>
      <vt:lpstr>ETENE &amp; saattohoito</vt:lpstr>
      <vt:lpstr>Saattohoitoa koskevien suunnitelmien sisältö (n=22)</vt:lpstr>
      <vt:lpstr>ETENEN suositusten keskeisiä sanomia</vt:lpstr>
      <vt:lpstr>Palliatiivisen hoidon ja saattohoidon järjestäminen</vt:lpstr>
      <vt:lpstr>Palliatiivisenhoidon ja saattohoidon kehittämishaasteita  (Saarto ym., STM raportteja 2017:44)</vt:lpstr>
      <vt:lpstr>Toimeenpanosuunnitelma (Saarto ym. 2017)</vt:lpstr>
      <vt:lpstr>Palliatiivinen hoito, saattohoito ja eutanasia ovat nyt kiinnostuksen kohteina</vt:lpstr>
      <vt:lpstr>Eutanasia-aloite hyvän kuoleman puolesta  (KAA 2/2017 vp) (StVM 4/2018)</vt:lpstr>
      <vt:lpstr>ETENEn kannanotto eutanasiasta  (26.9.2017)</vt:lpstr>
      <vt:lpstr>Asiantuntijaryhmä selvittää elämän loppuvaiheen hoitoa ja eutanasiaa</vt:lpstr>
      <vt:lpstr>Elämän loppuvaiheen hoitoa, itsemääräämisoikeutta, saattohoitoa ja eutanasiaa koskevan säätelytarpeen asiantuntijatyöryhmä</vt:lpstr>
      <vt:lpstr>Asiantuntijatyöryhmä</vt:lpstr>
      <vt:lpstr>Palliatiivisen hoidon ja saattohoidon kehittäminen - alatyöryhmä</vt:lpstr>
      <vt:lpstr>ERITYISVASTUUALUEET, VALTIONAVUSTUS</vt:lpstr>
      <vt:lpstr>Kuolinapu Ruotsissa</vt:lpstr>
      <vt:lpstr>     Argument: Where there is good access to palliative care, there is no need for assisted dying</vt:lpstr>
      <vt:lpstr>     Argument: Palliative care will be neglected if assisted dying is permitted</vt:lpstr>
      <vt:lpstr>PowerPoint-esitys</vt:lpstr>
      <vt:lpstr>PowerPoint-esitys</vt:lpstr>
    </vt:vector>
  </TitlesOfParts>
  <Manager>DesignConcept</Manager>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Sosiaali- ja Terveysministeriö</dc:title>
  <dc:creator>mika kontio / grow.</dc:creator>
  <cp:lastModifiedBy>Sihvo Anne (STM)</cp:lastModifiedBy>
  <cp:revision>205</cp:revision>
  <dcterms:created xsi:type="dcterms:W3CDTF">2008-01-16T14:10:27Z</dcterms:created>
  <dcterms:modified xsi:type="dcterms:W3CDTF">2018-10-12T06:47:52Z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webKey">
    <vt:lpwstr>72dc9e2eee93541ff4f38f8ab1af#apollo.stm.vn.fi!/TWeb/toaxfront!8443!-1</vt:lpwstr>
  </property>
  <property fmtid="{D5CDD505-2E9C-101B-9397-08002B2CF9AE}" pid="3" name="ContentTypeId">
    <vt:lpwstr>0x010100F5CD866C8A7DA7429D1E230549971E4C</vt:lpwstr>
  </property>
</Properties>
</file>