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70" r:id="rId10"/>
    <p:sldId id="269" r:id="rId11"/>
    <p:sldId id="271" r:id="rId12"/>
    <p:sldId id="272" r:id="rId13"/>
    <p:sldId id="265" r:id="rId14"/>
    <p:sldId id="262" r:id="rId15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BD778-2D9B-40EE-A179-70A299DDC250}" type="datetimeFigureOut">
              <a:rPr lang="fi-FI" smtClean="0"/>
              <a:t>18.12.2019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78A5D-9BC8-4BD7-AA5D-39DD4840F5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449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81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9263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1810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1737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strike="noStrike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2965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911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2864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4619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1950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7662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32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-</a:t>
            </a:r>
            <a:endParaRPr lang="fi-FI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3531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3879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5D-9BC8-4BD7-AA5D-39DD4840F523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0682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Oikeudellisia näkökulmia sijaissynnyttämiseen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/>
              <a:t>ETENEn</a:t>
            </a:r>
            <a:r>
              <a:rPr lang="fi-FI" dirty="0"/>
              <a:t> ja Suomen Lääkintäoikeuden ja -etiikan seura </a:t>
            </a:r>
            <a:r>
              <a:rPr lang="fi-FI" dirty="0" smtClean="0"/>
              <a:t>ry:n keskustelutilaisuus 16.12.2019</a:t>
            </a:r>
          </a:p>
          <a:p>
            <a:r>
              <a:rPr lang="fi-FI" dirty="0" smtClean="0"/>
              <a:t>Riitta Burrell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336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HelHO:2013:4</a:t>
            </a:r>
            <a:br>
              <a:rPr lang="fi-FI" dirty="0" smtClean="0"/>
            </a:br>
            <a:r>
              <a:rPr lang="fi-FI" dirty="0" smtClean="0"/>
              <a:t>4/5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Sijaissynnyttäjälle maksettavaa korvausta </a:t>
            </a:r>
            <a:r>
              <a:rPr lang="fi-FI" dirty="0" smtClean="0"/>
              <a:t>ei </a:t>
            </a:r>
            <a:r>
              <a:rPr lang="fi-FI" dirty="0"/>
              <a:t>ole aiheellista </a:t>
            </a:r>
            <a:r>
              <a:rPr lang="fi-FI" dirty="0" smtClean="0"/>
              <a:t>pitää </a:t>
            </a:r>
            <a:r>
              <a:rPr lang="fi-FI" dirty="0"/>
              <a:t>lapsesta maksettavana </a:t>
            </a:r>
            <a:r>
              <a:rPr lang="fi-FI" dirty="0" smtClean="0"/>
              <a:t>vastikkeena, vaan kysymys </a:t>
            </a:r>
            <a:r>
              <a:rPr lang="fi-FI" dirty="0"/>
              <a:t>on pikemminkin raskauden ja synnytyksen sijaissynnyttäjälle aiheuttamien kulujen, ansionmenetyksen ja aineettomien haittojen korvaamisesta sekä </a:t>
            </a:r>
            <a:r>
              <a:rPr lang="fi-FI" dirty="0" smtClean="0"/>
              <a:t>palkkiosta</a:t>
            </a:r>
          </a:p>
          <a:p>
            <a:r>
              <a:rPr lang="fi-FI" dirty="0" smtClean="0"/>
              <a:t>Lapsen oikeuksien sopimus</a:t>
            </a:r>
          </a:p>
          <a:p>
            <a:pPr lvl="1"/>
            <a:r>
              <a:rPr lang="fi-FI" dirty="0"/>
              <a:t>sopimusvaltioiden on </a:t>
            </a:r>
            <a:r>
              <a:rPr lang="fi-FI" dirty="0" smtClean="0"/>
              <a:t>ryhdyttävä </a:t>
            </a:r>
            <a:r>
              <a:rPr lang="fi-FI" dirty="0"/>
              <a:t>kaikkiin tarpeellisiin toimiin varmistaakseen, että lasta suojellaan kaikenlaiselta syrjinnältä ja rangaistukselta, jotka perustuvat hänen </a:t>
            </a:r>
            <a:r>
              <a:rPr lang="fi-FI" dirty="0" smtClean="0"/>
              <a:t>vanhempiensa toimintaan (2 artiklan 2 kohta)</a:t>
            </a:r>
          </a:p>
          <a:p>
            <a:pPr lvl="1"/>
            <a:r>
              <a:rPr lang="fi-FI" dirty="0"/>
              <a:t>lapsella on syntymästään lähtien </a:t>
            </a:r>
            <a:r>
              <a:rPr lang="fi-FI" dirty="0" smtClean="0"/>
              <a:t>oikeus </a:t>
            </a:r>
            <a:r>
              <a:rPr lang="fi-FI" dirty="0"/>
              <a:t>kansalaisuuteen </a:t>
            </a:r>
            <a:r>
              <a:rPr lang="fi-FI" dirty="0" smtClean="0"/>
              <a:t>sekä, </a:t>
            </a:r>
            <a:r>
              <a:rPr lang="fi-FI" dirty="0"/>
              <a:t>mikäli </a:t>
            </a:r>
            <a:r>
              <a:rPr lang="fi-FI" dirty="0" smtClean="0"/>
              <a:t>mahdollista, </a:t>
            </a:r>
            <a:r>
              <a:rPr lang="fi-FI" dirty="0"/>
              <a:t>oikeus tuntea vanhempansa ja olla heidän </a:t>
            </a:r>
            <a:r>
              <a:rPr lang="fi-FI" dirty="0" smtClean="0"/>
              <a:t>hoidettavanaan (7 artiklan 1 kohta)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3503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HelHO:2013:4</a:t>
            </a:r>
            <a:br>
              <a:rPr lang="fi-FI" dirty="0" smtClean="0"/>
            </a:br>
            <a:r>
              <a:rPr lang="fi-FI" dirty="0" smtClean="0"/>
              <a:t>5/5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Päätöksen </a:t>
            </a:r>
            <a:r>
              <a:rPr lang="fi-FI" dirty="0"/>
              <a:t>tunnustamatta jättäminen </a:t>
            </a:r>
            <a:r>
              <a:rPr lang="fi-FI" dirty="0" smtClean="0"/>
              <a:t>johtaisi </a:t>
            </a:r>
            <a:r>
              <a:rPr lang="fi-FI" dirty="0"/>
              <a:t>syntyneen lapsen kannalta kestämättömään </a:t>
            </a:r>
            <a:r>
              <a:rPr lang="fi-FI" dirty="0" smtClean="0"/>
              <a:t>tilanteeseen</a:t>
            </a:r>
          </a:p>
          <a:p>
            <a:r>
              <a:rPr lang="fi-FI" dirty="0" smtClean="0"/>
              <a:t>Päätöslauselma: </a:t>
            </a:r>
            <a:r>
              <a:rPr lang="fi-FI" i="1" dirty="0"/>
              <a:t>hakemuksessa tarkoitettu syntymätodistus </a:t>
            </a:r>
            <a:r>
              <a:rPr lang="fi-FI" i="1" dirty="0" smtClean="0"/>
              <a:t>on </a:t>
            </a:r>
            <a:r>
              <a:rPr lang="fi-FI" i="1" dirty="0"/>
              <a:t>isyydestä vieraassa valtiossa annettu päätös, joka tunnustetaan </a:t>
            </a:r>
            <a:r>
              <a:rPr lang="fi-FI" i="1" dirty="0" smtClean="0"/>
              <a:t>Suomessa</a:t>
            </a:r>
            <a:endParaRPr lang="fi-FI" i="1" dirty="0"/>
          </a:p>
          <a:p>
            <a:r>
              <a:rPr lang="fi-FI" dirty="0" smtClean="0"/>
              <a:t>Toimivalta määritellä, mitä kielteisiä seuraamuksia Suomen lainsäädännön kiertämisestä on aiheellista määrätä siihen ryhtyneille henkilöille, kuuluu lainsäätäjälle </a:t>
            </a:r>
          </a:p>
          <a:p>
            <a:r>
              <a:rPr lang="fi-FI" dirty="0" smtClean="0"/>
              <a:t>Tapauksesta lähemmin Tuulikki Mikkola: </a:t>
            </a:r>
            <a:r>
              <a:rPr lang="fi-FI" dirty="0" err="1" smtClean="0"/>
              <a:t>Ordre</a:t>
            </a:r>
            <a:r>
              <a:rPr lang="fi-FI" dirty="0" smtClean="0"/>
              <a:t> </a:t>
            </a:r>
            <a:r>
              <a:rPr lang="fi-FI" dirty="0" err="1" smtClean="0"/>
              <a:t>public</a:t>
            </a:r>
            <a:r>
              <a:rPr lang="fi-FI" dirty="0" smtClean="0"/>
              <a:t> –periaatteen soveltamiskynnys: näkökohtia ulkomaisen sijaissynnytysjärjestelyn rajat ylittävistä oikeusvaikutuksista. Lakimies 7-8/2014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52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Euroopan ihmisoikeustuomioistuimen </a:t>
            </a:r>
            <a:r>
              <a:rPr lang="fi-FI" dirty="0" smtClean="0"/>
              <a:t>neuvoa-antava </a:t>
            </a:r>
            <a:r>
              <a:rPr lang="fi-FI" dirty="0"/>
              <a:t>lausunto ECHR 132 (2019) 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Taustalla tapaus </a:t>
            </a:r>
            <a:r>
              <a:rPr lang="fi-FI" i="1" dirty="0" err="1" smtClean="0"/>
              <a:t>Mennesson</a:t>
            </a:r>
            <a:r>
              <a:rPr lang="fi-FI" i="1" dirty="0" smtClean="0"/>
              <a:t> v. </a:t>
            </a:r>
            <a:r>
              <a:rPr lang="fi-FI" i="1" dirty="0"/>
              <a:t>Ranska (</a:t>
            </a:r>
            <a:r>
              <a:rPr lang="fi-FI" dirty="0"/>
              <a:t>no. </a:t>
            </a:r>
            <a:r>
              <a:rPr lang="fi-FI" dirty="0" smtClean="0"/>
              <a:t>65192/11</a:t>
            </a:r>
            <a:r>
              <a:rPr lang="fi-FI" i="1" dirty="0" smtClean="0"/>
              <a:t>)</a:t>
            </a:r>
            <a:r>
              <a:rPr lang="fi-FI" dirty="0" smtClean="0"/>
              <a:t>: se, että maan viranomaiset kieltäytyivät tunnustamasta lasten ja heidän vanhempien välistä oikeussuhdetta tilanteessa, jossa lapset olivat saaneet alkunsa ulkomailla tehdystä sijaissynnytysjärjestelystä, loukkasi lasten oikeutta yksityiselämän suojaan</a:t>
            </a:r>
          </a:p>
          <a:p>
            <a:r>
              <a:rPr lang="fi-FI" dirty="0" smtClean="0"/>
              <a:t>Lausunnon lähtökohtana on lapsen edun ensisijaisuus</a:t>
            </a:r>
          </a:p>
          <a:p>
            <a:r>
              <a:rPr lang="fi-FI" dirty="0" smtClean="0"/>
              <a:t>Silloin kun lapsi on syntynyt ulkomaisen sijaissynnytysjärjestelyn seurauksena, lapsen oikeus yksityiselämän suojaan edellyttää, että kansallinen laki turvaa mahdollisuuden tunnustaa aiotun äidin oikeudellinen vanhemmuus</a:t>
            </a:r>
          </a:p>
          <a:p>
            <a:r>
              <a:rPr lang="fi-FI" dirty="0" smtClean="0"/>
              <a:t>Äitiyssuhde voidaan vahvistaa myös adoptiolla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980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987573"/>
              </p:ext>
            </p:extLst>
          </p:nvPr>
        </p:nvGraphicFramePr>
        <p:xfrm>
          <a:off x="2409092" y="601714"/>
          <a:ext cx="7962364" cy="5165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3868">
                  <a:extLst>
                    <a:ext uri="{9D8B030D-6E8A-4147-A177-3AD203B41FA5}">
                      <a16:colId xmlns:a16="http://schemas.microsoft.com/office/drawing/2014/main" val="661621725"/>
                    </a:ext>
                  </a:extLst>
                </a:gridCol>
                <a:gridCol w="2653868">
                  <a:extLst>
                    <a:ext uri="{9D8B030D-6E8A-4147-A177-3AD203B41FA5}">
                      <a16:colId xmlns:a16="http://schemas.microsoft.com/office/drawing/2014/main" val="2524675481"/>
                    </a:ext>
                  </a:extLst>
                </a:gridCol>
                <a:gridCol w="2654628">
                  <a:extLst>
                    <a:ext uri="{9D8B030D-6E8A-4147-A177-3AD203B41FA5}">
                      <a16:colId xmlns:a16="http://schemas.microsoft.com/office/drawing/2014/main" val="1974222873"/>
                    </a:ext>
                  </a:extLst>
                </a:gridCol>
              </a:tblGrid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Sijaissynnytys kielletty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Sijaissynnytys sallittu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Ei sääntelyä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1457666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Itävalta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Belgia (A)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Andorra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373569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Kroatia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Kypros (A)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Bosnia ja Herzegovina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706814"/>
                  </a:ext>
                </a:extLst>
              </a:tr>
              <a:tr h="363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Tanska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effectLst/>
                        </a:rPr>
                        <a:t>Portugali (A)</a:t>
                      </a:r>
                      <a:endParaRPr lang="fi-FI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Irlanti 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331129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Suomi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Georgia (A + K)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San </a:t>
                      </a:r>
                      <a:r>
                        <a:rPr lang="fi-FI" sz="1200" dirty="0" smtClean="0">
                          <a:effectLst/>
                        </a:rPr>
                        <a:t>Marino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020846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Ranska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Kreikka (A)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Alankomaat </a:t>
                      </a:r>
                      <a:r>
                        <a:rPr lang="fi-FI" sz="1200" dirty="0" smtClean="0">
                          <a:effectLst/>
                        </a:rPr>
                        <a:t>(A)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980719"/>
                  </a:ext>
                </a:extLst>
              </a:tr>
              <a:tr h="363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Saksa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Luxemburg (A + K)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effectLst/>
                        </a:rPr>
                        <a:t> </a:t>
                      </a:r>
                      <a:r>
                        <a:rPr lang="fi-FI" sz="1200" dirty="0" smtClean="0">
                          <a:effectLst/>
                        </a:rPr>
                        <a:t>Tšekki (A)</a:t>
                      </a:r>
                      <a:endParaRPr lang="fi-FI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1177961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Unkari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Valko-Venäjä (A + K)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406501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Islanti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Romania (A)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3542103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Liettua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Venäjä (A + K)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8401283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Montenegro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Ukraina (A)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07858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Italia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Yhdistynyt kuningaskunta (A)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032286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Espanja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909871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Ruotsi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 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1859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Sveitsi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 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090729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Turkki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 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 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2099687"/>
                  </a:ext>
                </a:extLst>
              </a:tr>
              <a:tr h="295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  <a:effectLst/>
                        </a:rPr>
                        <a:t>Norja</a:t>
                      </a:r>
                      <a:endParaRPr lang="fi-FI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 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 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462376"/>
                  </a:ext>
                </a:extLst>
              </a:tr>
            </a:tbl>
          </a:graphicData>
        </a:graphic>
      </p:graphicFrame>
      <p:sp>
        <p:nvSpPr>
          <p:cNvPr id="3" name="Suorakulmio 2"/>
          <p:cNvSpPr/>
          <p:nvPr/>
        </p:nvSpPr>
        <p:spPr>
          <a:xfrm>
            <a:off x="2409092" y="5838092"/>
            <a:ext cx="673490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i-FI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Lähde: Euroopan neuvoston bioetiikkakomitea DH-BIO/INF (2016) 4 </a:t>
            </a:r>
            <a:r>
              <a:rPr lang="fi-FI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Addendum</a:t>
            </a:r>
            <a:r>
              <a:rPr lang="fi-FI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Strasbourg 1.10.2019</a:t>
            </a:r>
          </a:p>
          <a:p>
            <a:pPr>
              <a:spcAft>
                <a:spcPts val="0"/>
              </a:spcAft>
            </a:pPr>
            <a:r>
              <a:rPr lang="fi-FI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= altruistinen sijaissynnytys</a:t>
            </a:r>
          </a:p>
          <a:p>
            <a:pPr>
              <a:spcAft>
                <a:spcPts val="0"/>
              </a:spcAft>
            </a:pPr>
            <a:r>
              <a:rPr lang="fi-FI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 = kaupallinen sijaissynnytys</a:t>
            </a:r>
          </a:p>
        </p:txBody>
      </p:sp>
    </p:spTree>
    <p:extLst>
      <p:ext uri="{BB962C8B-B14F-4D97-AF65-F5344CB8AC3E}">
        <p14:creationId xmlns:p14="http://schemas.microsoft.com/office/powerpoint/2010/main" val="9693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Hedelmöityshoitolain muuttaminen?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Sääntely hedelmöityshoitolakiin: yhteismitallisuus/johdonmukaisuus nykyisen sääntelyn kanssa?</a:t>
            </a:r>
          </a:p>
          <a:p>
            <a:pPr lvl="1"/>
            <a:r>
              <a:rPr lang="fi-FI" dirty="0" smtClean="0"/>
              <a:t>Hedelmöityshoitolain mukaan hedelmöityshoitoja voidaan antaa muillekin kuin heteropareille ja muistakin kuin lääketieteellisistä </a:t>
            </a:r>
            <a:r>
              <a:rPr lang="fi-FI" dirty="0" smtClean="0"/>
              <a:t>syistä: yhdenvertaisuus</a:t>
            </a:r>
            <a:endParaRPr lang="fi-FI" dirty="0" smtClean="0"/>
          </a:p>
          <a:p>
            <a:pPr lvl="1"/>
            <a:r>
              <a:rPr lang="fi-FI" dirty="0"/>
              <a:t>v</a:t>
            </a:r>
            <a:r>
              <a:rPr lang="fi-FI" dirty="0" smtClean="0"/>
              <a:t>rt. sairaanhoitopiirien johtajaylilääkärien määräys vuonna 2015, jonka mukaan julkisella sektorilla hoidetaan vain lääketieteellisistä syistä johtuvaa lapsettomuutta</a:t>
            </a:r>
          </a:p>
          <a:p>
            <a:pPr lvl="1"/>
            <a:r>
              <a:rPr lang="fi-FI" dirty="0" smtClean="0"/>
              <a:t>Yhdenvertaisuus- ja tasa-arvolautakunta kielsi vuonna 2016 johtajaylilääkäreitä jatkamasta syrjintää sakon uhalla</a:t>
            </a:r>
          </a:p>
          <a:p>
            <a:pPr lvl="1"/>
            <a:r>
              <a:rPr lang="fi-FI" dirty="0" smtClean="0"/>
              <a:t>johtajaylilääkärit valittivat lautakunnan päätöksestä hallinto-oikeuteen; osa on valittanut edelleen korkeimpaan hallinto-oikeuteen</a:t>
            </a:r>
          </a:p>
          <a:p>
            <a:r>
              <a:rPr lang="fi-FI" dirty="0" smtClean="0"/>
              <a:t>Hedelmöityshoitolakiin menettelysäännökset sijaissynnytystilanteita varten (vrt. kudoslain ja –asetuksen sääntely elimen tai kudoksen irrottamisesta elävältä luovuttajalta</a:t>
            </a:r>
            <a:r>
              <a:rPr lang="fi-FI" dirty="0" smtClean="0"/>
              <a:t>)</a:t>
            </a:r>
          </a:p>
          <a:p>
            <a:r>
              <a:rPr lang="fi-FI" dirty="0"/>
              <a:t>E</a:t>
            </a:r>
            <a:r>
              <a:rPr lang="fi-FI" dirty="0" smtClean="0"/>
              <a:t>rityisesti </a:t>
            </a:r>
            <a:r>
              <a:rPr lang="fi-FI" dirty="0"/>
              <a:t>sukupuolivaikutusten </a:t>
            </a:r>
            <a:r>
              <a:rPr lang="fi-FI" dirty="0" smtClean="0"/>
              <a:t>arviointi tärkeää</a:t>
            </a:r>
            <a:r>
              <a:rPr lang="fi-FI" smtClean="0"/>
              <a:t>, esimerkiksi: </a:t>
            </a:r>
            <a:r>
              <a:rPr lang="fi-FI" dirty="0" smtClean="0"/>
              <a:t>edistääkö </a:t>
            </a:r>
            <a:r>
              <a:rPr lang="fi-FI" dirty="0"/>
              <a:t>vai heikentääkö ehdotus naisten ja miesten välistä </a:t>
            </a:r>
            <a:r>
              <a:rPr lang="fi-FI" dirty="0" smtClean="0"/>
              <a:t>tasa-arvoa? </a:t>
            </a:r>
            <a:r>
              <a:rPr lang="fi-FI" dirty="0"/>
              <a:t>Vaikuttaako ehdotus naisten ja miesten välisen tasa-arvon toteutumiseen pidemmällä aikavälillä? Onko ehdotuksella kumuloituvia vaikutuksia? Ovatko vaikutukset osa laajempaa vaikutusketjua tai –verkkoa?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943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Taustaa 1/3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Laki hedelmöityshoidoista (1237/2006) kieltää sijaissynnytysjärjestelyt (lain 8 §:n 6 kohta)</a:t>
            </a:r>
          </a:p>
          <a:p>
            <a:r>
              <a:rPr lang="fi-FI" dirty="0" smtClean="0"/>
              <a:t>Lakialoite LA 23/2007 vp sijaissynnytyksen sallimiseksi kumoamalla hedelmöityshoitolain 8 §:n 6 kohta; aloite raukesi</a:t>
            </a:r>
          </a:p>
          <a:p>
            <a:r>
              <a:rPr lang="fi-FI" dirty="0" err="1" smtClean="0"/>
              <a:t>ETENEn</a:t>
            </a:r>
            <a:r>
              <a:rPr lang="fi-FI" dirty="0" smtClean="0"/>
              <a:t> lausunnot 18.12.2000 (punaista valoa) ja 28.9.2011 (vihreää valoa); viimeksi mainittu oikeusministeriön pyynnöstä</a:t>
            </a:r>
          </a:p>
          <a:p>
            <a:r>
              <a:rPr lang="fi-FI" dirty="0" smtClean="0"/>
              <a:t>Oikeusministeriön arviomuistio sijaissynnytysjärjestelyistä (</a:t>
            </a:r>
            <a:r>
              <a:rPr lang="fi-FI" dirty="0" err="1" smtClean="0"/>
              <a:t>OM:n</a:t>
            </a:r>
            <a:r>
              <a:rPr lang="fi-FI" dirty="0" smtClean="0"/>
              <a:t> selvityksiä ja ohjeita 52/2012)</a:t>
            </a:r>
          </a:p>
          <a:p>
            <a:pPr lvl="1"/>
            <a:r>
              <a:rPr lang="fi-FI" dirty="0" smtClean="0"/>
              <a:t>kolme sääntelyvaihtoehtoa: täyskiellon jatkaminen, ei-kaupallisen sijaissynnytyksen salliminen rajoituksetta ja ei-kaupallisen sijaissynnytyksen salliminen yksittäisissä tilanteissa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261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Taustaa 2/3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Oikeusministeriön tiivistelmä arviomuistiosta annetuista lausunnoista (</a:t>
            </a:r>
            <a:r>
              <a:rPr lang="fi-FI" dirty="0" err="1" smtClean="0"/>
              <a:t>OM:n</a:t>
            </a:r>
            <a:r>
              <a:rPr lang="fi-FI" dirty="0" smtClean="0"/>
              <a:t> mietintöjä ja lausuntoja 6/2013)</a:t>
            </a:r>
          </a:p>
          <a:p>
            <a:pPr lvl="1"/>
            <a:r>
              <a:rPr lang="fi-FI" dirty="0"/>
              <a:t>enemmistö </a:t>
            </a:r>
            <a:r>
              <a:rPr lang="fi-FI" dirty="0" smtClean="0"/>
              <a:t>(21/60) lausunnonantajasta kannatti sijaissynnytyksen sallimista yksittäisissä tilanteissa; toisaalta yhtä suuri osa </a:t>
            </a:r>
            <a:r>
              <a:rPr lang="fi-FI" dirty="0"/>
              <a:t>lausunnonantajista (21/60) ei ottanut selkeää kantaa esitettyihin vaihtoehtoihin</a:t>
            </a:r>
            <a:endParaRPr lang="fi-FI" dirty="0" smtClean="0"/>
          </a:p>
          <a:p>
            <a:pPr lvl="1"/>
            <a:r>
              <a:rPr lang="fi-FI" dirty="0"/>
              <a:t>s</a:t>
            </a:r>
            <a:r>
              <a:rPr lang="fi-FI" dirty="0" smtClean="0"/>
              <a:t>euraavaksi eniten kannatusta sai täyskiellon jatkaminen (13/60); sijaissynnytyksen rajoituksetonta sallimista kannatti yksi lausunnonantaja; kaupallista sijaissynnytystä ei kannattanut yksikään lausunnonantaja</a:t>
            </a:r>
          </a:p>
          <a:p>
            <a:r>
              <a:rPr lang="fi-FI" dirty="0" smtClean="0"/>
              <a:t>Oikeusministeriön tiedote 28.6.2013: ”Oikeusministeriö ei tällä hallituskaudella ala valmistella lakimuutosta, joka sallisi sijaissynnytyksen käytön yhtenä vaihtoehtona lapsettomuuden hoidossa. Sijaissynnytyskysymys on hyvin monitahoinen ja siihen liittyy monia ristiriitaisia näkemyksiä, joita halutaan vielä punnita”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557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Taustaa 3/3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Pääministeri Antti </a:t>
            </a:r>
            <a:r>
              <a:rPr lang="fi-FI" dirty="0"/>
              <a:t>Rinteen </a:t>
            </a:r>
            <a:r>
              <a:rPr lang="fi-FI" dirty="0" smtClean="0"/>
              <a:t>hallitusohjelma 2019: ”Selvitetään </a:t>
            </a:r>
            <a:r>
              <a:rPr lang="fi-FI" dirty="0"/>
              <a:t>ei-kaupallisen sijaissynnytyksen salliminen lainsäädännössä erikseen määriteltävissä tapauksissa</a:t>
            </a:r>
            <a:r>
              <a:rPr lang="fi-FI" dirty="0" smtClean="0"/>
              <a:t>.” (Oikeusvaltion kehittäminen, tavoite 2, vahvistetaan yhteiskunnan eheyttä)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016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Suomalaisten henkilöiden ulkomaiset sijaissynnytykset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Ulkoministeriön tiedotteet vuosina 2013 ja 2019: ”Suomen viranomaiset eivät suosittele sijaissynnytysjärjestelyihin ryhtymistä ulkomailla, sillä niihin liittyy monia riskejä ja epävarmuustekijöitä”</a:t>
            </a:r>
          </a:p>
          <a:p>
            <a:pPr lvl="1"/>
            <a:r>
              <a:rPr lang="fi-FI" dirty="0" smtClean="0"/>
              <a:t>lapsen </a:t>
            </a:r>
            <a:r>
              <a:rPr lang="fi-FI" dirty="0"/>
              <a:t>ja aiottujen vanhempien perheoikeudellisesta asemasta ei ole </a:t>
            </a:r>
            <a:r>
              <a:rPr lang="fi-FI" dirty="0" smtClean="0"/>
              <a:t>varmuutta</a:t>
            </a:r>
            <a:endParaRPr lang="fi-FI" dirty="0"/>
          </a:p>
          <a:p>
            <a:pPr lvl="1"/>
            <a:r>
              <a:rPr lang="fi-FI" dirty="0" smtClean="0"/>
              <a:t>lapsen </a:t>
            </a:r>
            <a:r>
              <a:rPr lang="fi-FI" dirty="0"/>
              <a:t>luovuttamista sijaissynnyttäjältä aiotuille vanhemmille tai lapsen maahanpääsyä Suomeen ei voida </a:t>
            </a:r>
            <a:r>
              <a:rPr lang="fi-FI" dirty="0" smtClean="0"/>
              <a:t>taata</a:t>
            </a:r>
            <a:endParaRPr lang="fi-FI" dirty="0"/>
          </a:p>
          <a:p>
            <a:pPr lvl="1"/>
            <a:r>
              <a:rPr lang="fi-FI" dirty="0" smtClean="0"/>
              <a:t>sijaissynnytyksen </a:t>
            </a:r>
            <a:r>
              <a:rPr lang="fi-FI" dirty="0"/>
              <a:t>psykologisia tai sosiaalisia vaikutuksia lapseen ei ole vielä juurikaan </a:t>
            </a:r>
            <a:r>
              <a:rPr lang="fi-FI" dirty="0" smtClean="0"/>
              <a:t>tutkittu</a:t>
            </a:r>
            <a:endParaRPr lang="fi-FI" dirty="0"/>
          </a:p>
          <a:p>
            <a:pPr lvl="1"/>
            <a:r>
              <a:rPr lang="fi-FI" dirty="0" smtClean="0"/>
              <a:t>sijaissynnyttäjän </a:t>
            </a:r>
            <a:r>
              <a:rPr lang="fi-FI" dirty="0"/>
              <a:t>taustasta, motiiveista ja vapaaehtoisuudesta järjestelyssä ei ole </a:t>
            </a:r>
            <a:r>
              <a:rPr lang="fi-FI" dirty="0" smtClean="0"/>
              <a:t>varmuutta</a:t>
            </a:r>
          </a:p>
          <a:p>
            <a:pPr lvl="1"/>
            <a:r>
              <a:rPr lang="fi-FI" dirty="0"/>
              <a:t>s</a:t>
            </a:r>
            <a:r>
              <a:rPr lang="fi-FI" dirty="0" smtClean="0"/>
              <a:t>ijaissynnyttäjän ja lapsen tarvitsemasta terveydenhuollosta järjestelymaassa ei ole takeita, ja sijaissynnyttäjän ja lapsen fyysiseen terveyteen ja </a:t>
            </a:r>
            <a:r>
              <a:rPr lang="fi-FI" dirty="0" err="1" smtClean="0"/>
              <a:t>psykososiaaliseen</a:t>
            </a:r>
            <a:r>
              <a:rPr lang="fi-FI" dirty="0" smtClean="0"/>
              <a:t> tukeen liittyvät laiminlyönnit ovat mahdollisia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34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Suomalaisten henkilöiden </a:t>
            </a:r>
            <a:r>
              <a:rPr lang="fi-FI" dirty="0" smtClean="0"/>
              <a:t>ulkomaiset sijaissynnytykset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Suomalaiset ovat hankkineet lapsia sijaissynnytysjärjestelyn avulla ainakin Intiasta, </a:t>
            </a:r>
            <a:r>
              <a:rPr lang="fi-FI" dirty="0" err="1"/>
              <a:t>Kambodžasta</a:t>
            </a:r>
            <a:r>
              <a:rPr lang="fi-FI" dirty="0"/>
              <a:t>, Filippiineiltä, Georgiasta, Ukrainasta, Venäjältä, Virosta, Yhdysvalloista ja </a:t>
            </a:r>
            <a:r>
              <a:rPr lang="fi-FI" dirty="0" smtClean="0"/>
              <a:t>Keniasta</a:t>
            </a:r>
          </a:p>
          <a:p>
            <a:r>
              <a:rPr lang="fi-FI" dirty="0" smtClean="0"/>
              <a:t>Sovellettava lainsäädäntö:</a:t>
            </a:r>
          </a:p>
          <a:p>
            <a:pPr lvl="1"/>
            <a:r>
              <a:rPr lang="fi-FI" dirty="0" smtClean="0"/>
              <a:t>Isyyslain (11/2015) 52 § </a:t>
            </a:r>
            <a:r>
              <a:rPr lang="fi-FI" i="1" dirty="0" smtClean="0"/>
              <a:t>Vieraassa valtiossa annetun päätöksen tunnustaminen; </a:t>
            </a:r>
            <a:r>
              <a:rPr lang="fi-FI" dirty="0" smtClean="0"/>
              <a:t>53 §</a:t>
            </a:r>
            <a:r>
              <a:rPr lang="fi-FI" dirty="0"/>
              <a:t> </a:t>
            </a:r>
            <a:r>
              <a:rPr lang="fi-FI" i="1" dirty="0"/>
              <a:t>Vieraassa valtiossa annetun päätöksen </a:t>
            </a:r>
            <a:r>
              <a:rPr lang="fi-FI" i="1" dirty="0" smtClean="0"/>
              <a:t>vahvistaminen: </a:t>
            </a:r>
            <a:r>
              <a:rPr lang="fi-FI" dirty="0" smtClean="0"/>
              <a:t>Helsingin </a:t>
            </a:r>
            <a:r>
              <a:rPr lang="fi-FI" dirty="0"/>
              <a:t>käräjäoikeus voi hakemuksesta vahvistaa, tunnustetaanko vieraassa valtiossa isyydestä annettu päätös Suomessa</a:t>
            </a:r>
            <a:endParaRPr lang="fi-FI" i="1" dirty="0" smtClean="0"/>
          </a:p>
          <a:p>
            <a:pPr lvl="1"/>
            <a:r>
              <a:rPr lang="fi-FI" dirty="0" smtClean="0"/>
              <a:t>Äitiyslain (253/2018) 45 § </a:t>
            </a:r>
            <a:r>
              <a:rPr lang="fi-FI" i="1" dirty="0"/>
              <a:t>Vieraassa valtiossa annetun päätöksen </a:t>
            </a:r>
            <a:r>
              <a:rPr lang="fi-FI" i="1" dirty="0" smtClean="0"/>
              <a:t>tunnustaminen: </a:t>
            </a:r>
            <a:r>
              <a:rPr lang="fi-FI" dirty="0" smtClean="0"/>
              <a:t>ao. valtiossa asumista koskeva edellytys; </a:t>
            </a:r>
            <a:r>
              <a:rPr lang="fi-FI" dirty="0"/>
              <a:t>lapsen syntymätodistus ei ole lain mukaan äitiyttä koskeva </a:t>
            </a:r>
            <a:r>
              <a:rPr lang="fi-FI" dirty="0" smtClean="0"/>
              <a:t>päätös (ks</a:t>
            </a:r>
            <a:r>
              <a:rPr lang="fi-FI" dirty="0"/>
              <a:t>. </a:t>
            </a:r>
            <a:r>
              <a:rPr lang="fi-FI" dirty="0" smtClean="0"/>
              <a:t>KAA 3/2016</a:t>
            </a:r>
            <a:r>
              <a:rPr lang="fi-FI" dirty="0"/>
              <a:t>, s. 45)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9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HelHO:2013:4</a:t>
            </a:r>
            <a:br>
              <a:rPr lang="fi-FI" dirty="0" smtClean="0"/>
            </a:br>
            <a:r>
              <a:rPr lang="fi-FI" dirty="0" smtClean="0"/>
              <a:t>1/5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A vaati </a:t>
            </a:r>
            <a:r>
              <a:rPr lang="fi-FI" dirty="0"/>
              <a:t>hovioikeutta vahvistamaan, että </a:t>
            </a:r>
            <a:r>
              <a:rPr lang="fi-FI" dirty="0" smtClean="0"/>
              <a:t>Intian </a:t>
            </a:r>
            <a:r>
              <a:rPr lang="fi-FI" dirty="0"/>
              <a:t>viranomaisen antama syntymätodistus, johon hänet </a:t>
            </a:r>
            <a:r>
              <a:rPr lang="fi-FI" dirty="0" smtClean="0"/>
              <a:t>oli </a:t>
            </a:r>
            <a:r>
              <a:rPr lang="fi-FI" dirty="0"/>
              <a:t>merkitty huhtikuussa 2013 syntyneen lapsen isäksi, on isyydestä vieraassa valtiossa annettu päätös, joka tunnustetaan </a:t>
            </a:r>
            <a:r>
              <a:rPr lang="fi-FI" dirty="0" smtClean="0"/>
              <a:t>Suomessa</a:t>
            </a:r>
            <a:endParaRPr lang="fi-FI" dirty="0"/>
          </a:p>
          <a:p>
            <a:r>
              <a:rPr lang="fi-FI" dirty="0"/>
              <a:t>I</a:t>
            </a:r>
            <a:r>
              <a:rPr lang="fi-FI" dirty="0" smtClean="0"/>
              <a:t>ntialainen </a:t>
            </a:r>
            <a:r>
              <a:rPr lang="fi-FI" dirty="0"/>
              <a:t>nainen oli osapuolten tekemän </a:t>
            </a:r>
            <a:r>
              <a:rPr lang="fi-FI" dirty="0" smtClean="0"/>
              <a:t>sopimuksen </a:t>
            </a:r>
            <a:r>
              <a:rPr lang="fi-FI" dirty="0"/>
              <a:t>mukaisesti synnyttänyt A:n ja hänen aviopuolisonsa sukusoluista hedelmöitetystä </a:t>
            </a:r>
            <a:r>
              <a:rPr lang="fi-FI" dirty="0" smtClean="0"/>
              <a:t>alkiosta alkunsa saaneen </a:t>
            </a:r>
            <a:r>
              <a:rPr lang="fi-FI" dirty="0"/>
              <a:t>lapsen, joka oli luovutettu A:lle ja hänen puolisolleen. </a:t>
            </a:r>
            <a:r>
              <a:rPr lang="fi-FI" dirty="0" smtClean="0"/>
              <a:t>Sijaissynnyttäjä </a:t>
            </a:r>
            <a:r>
              <a:rPr lang="fi-FI" dirty="0"/>
              <a:t>ja hänen aviopuolisonsa olivat antaneet notaarin vahvistamat kirjalliset vakuutukset, joissa </a:t>
            </a:r>
            <a:r>
              <a:rPr lang="fi-FI" dirty="0" smtClean="0"/>
              <a:t>he olivat luopuneet </a:t>
            </a:r>
            <a:r>
              <a:rPr lang="fi-FI" dirty="0"/>
              <a:t>kaikista oikeuksistaan lapseen A:n ja tämän puolison </a:t>
            </a:r>
            <a:r>
              <a:rPr lang="fi-FI" dirty="0" smtClean="0"/>
              <a:t>hyväksi</a:t>
            </a:r>
          </a:p>
          <a:p>
            <a:r>
              <a:rPr lang="fi-FI" dirty="0" smtClean="0"/>
              <a:t>Kaupalliset </a:t>
            </a:r>
            <a:r>
              <a:rPr lang="fi-FI" dirty="0"/>
              <a:t>sijaissynnytysjärjestelyt ovat Intiassa </a:t>
            </a:r>
            <a:r>
              <a:rPr lang="fi-FI" dirty="0" smtClean="0"/>
              <a:t>sallittuja, ja maassa </a:t>
            </a:r>
            <a:r>
              <a:rPr lang="fi-FI" dirty="0"/>
              <a:t>noudatetun käytännön mukaan tällaisen järjestelyn tuloksena syntyvän lapsen vanhemmiksi merkitään syntymätodistukseen hänen geneettiset vanhempansa, joita pidetään hänen vanhempinaan</a:t>
            </a:r>
          </a:p>
        </p:txBody>
      </p:sp>
    </p:spTree>
    <p:extLst>
      <p:ext uri="{BB962C8B-B14F-4D97-AF65-F5344CB8AC3E}">
        <p14:creationId xmlns:p14="http://schemas.microsoft.com/office/powerpoint/2010/main" val="38955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HelHO:2013:4</a:t>
            </a:r>
            <a:br>
              <a:rPr lang="fi-FI" dirty="0" smtClean="0"/>
            </a:br>
            <a:r>
              <a:rPr lang="fi-FI" dirty="0" smtClean="0"/>
              <a:t>2/5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Ulkomaisen </a:t>
            </a:r>
            <a:r>
              <a:rPr lang="fi-FI" dirty="0"/>
              <a:t>päätöksen </a:t>
            </a:r>
            <a:r>
              <a:rPr lang="fi-FI" dirty="0" smtClean="0"/>
              <a:t>voidaan katsoa </a:t>
            </a:r>
            <a:r>
              <a:rPr lang="fi-FI" dirty="0"/>
              <a:t>olevan vastoin Suomen oikeusjärjestyksen perusteita sen vuoksi, että sijaissynnytys on Suomessa </a:t>
            </a:r>
            <a:r>
              <a:rPr lang="fi-FI" dirty="0" smtClean="0"/>
              <a:t>kielletty (</a:t>
            </a:r>
            <a:r>
              <a:rPr lang="fi-FI" i="1" dirty="0" err="1" smtClean="0"/>
              <a:t>ordre</a:t>
            </a:r>
            <a:r>
              <a:rPr lang="fi-FI" i="1" dirty="0" smtClean="0"/>
              <a:t> </a:t>
            </a:r>
            <a:r>
              <a:rPr lang="fi-FI" i="1" dirty="0" err="1" smtClean="0"/>
              <a:t>public</a:t>
            </a:r>
            <a:r>
              <a:rPr lang="fi-FI" i="1" dirty="0" smtClean="0"/>
              <a:t> </a:t>
            </a:r>
            <a:r>
              <a:rPr lang="fi-FI" dirty="0" smtClean="0"/>
              <a:t>–periaate)</a:t>
            </a:r>
          </a:p>
          <a:p>
            <a:r>
              <a:rPr lang="fi-FI" dirty="0"/>
              <a:t>S</a:t>
            </a:r>
            <a:r>
              <a:rPr lang="fi-FI" dirty="0" smtClean="0"/>
              <a:t>ekä </a:t>
            </a:r>
            <a:r>
              <a:rPr lang="fi-FI" dirty="0"/>
              <a:t>Suomen lainsäädännössä että kansainvälisesti </a:t>
            </a:r>
            <a:r>
              <a:rPr lang="fi-FI" dirty="0" smtClean="0"/>
              <a:t>on </a:t>
            </a:r>
            <a:r>
              <a:rPr lang="fi-FI" dirty="0"/>
              <a:t>omaksuttu jyrkän kielteinen suhtautuminen sellaiseen adoptioon, joka tapahtuu korvausta </a:t>
            </a:r>
            <a:r>
              <a:rPr lang="fi-FI" dirty="0" smtClean="0"/>
              <a:t>vastaan</a:t>
            </a:r>
          </a:p>
          <a:p>
            <a:pPr lvl="1"/>
            <a:r>
              <a:rPr lang="fi-FI" dirty="0"/>
              <a:t>korvauksen maksamisella voitaisiin vaikuttaa epäasianmukaisesti adoptiosuostumuksen antajan </a:t>
            </a:r>
            <a:r>
              <a:rPr lang="fi-FI" dirty="0" smtClean="0"/>
              <a:t>tahdonmuodostukseen</a:t>
            </a:r>
          </a:p>
          <a:p>
            <a:pPr lvl="1"/>
            <a:r>
              <a:rPr lang="fi-FI" dirty="0"/>
              <a:t>lapsen myyminen esineellistää lasta ja loukkaa siten hänen </a:t>
            </a:r>
            <a:r>
              <a:rPr lang="fi-FI" dirty="0" smtClean="0"/>
              <a:t>ihmisarvoaan</a:t>
            </a:r>
          </a:p>
          <a:p>
            <a:r>
              <a:rPr lang="fi-FI" dirty="0" smtClean="0"/>
              <a:t>Korvausta </a:t>
            </a:r>
            <a:r>
              <a:rPr lang="fi-FI" dirty="0"/>
              <a:t>vastaan tapahtuvaa sijaissynnytysjärjestelyä </a:t>
            </a:r>
            <a:r>
              <a:rPr lang="fi-FI" dirty="0" smtClean="0"/>
              <a:t>voidaan </a:t>
            </a:r>
            <a:r>
              <a:rPr lang="fi-FI" dirty="0"/>
              <a:t>pitää ongelmallisena erityisesti sijaissynnyttäjän ihmisarvon näkökulmasta</a:t>
            </a:r>
          </a:p>
        </p:txBody>
      </p:sp>
    </p:spTree>
    <p:extLst>
      <p:ext uri="{BB962C8B-B14F-4D97-AF65-F5344CB8AC3E}">
        <p14:creationId xmlns:p14="http://schemas.microsoft.com/office/powerpoint/2010/main" val="129319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HelHO:2013:4</a:t>
            </a:r>
            <a:br>
              <a:rPr lang="fi-FI" dirty="0" smtClean="0"/>
            </a:br>
            <a:r>
              <a:rPr lang="fi-FI" dirty="0" smtClean="0"/>
              <a:t>3/5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A </a:t>
            </a:r>
            <a:r>
              <a:rPr lang="fi-FI" dirty="0"/>
              <a:t>ja hänen puolisonsa ovat ryhtyneet käyttämään sijaissynnytysjärjestelyä Intiassa kiertääkseen Suomessa voimassa olevaa tällaiset järjestelyt kieltävää </a:t>
            </a:r>
            <a:r>
              <a:rPr lang="fi-FI" dirty="0" smtClean="0"/>
              <a:t>lainsäädäntöä</a:t>
            </a:r>
          </a:p>
          <a:p>
            <a:r>
              <a:rPr lang="fi-FI" dirty="0" smtClean="0"/>
              <a:t>Hakemuksen </a:t>
            </a:r>
            <a:r>
              <a:rPr lang="fi-FI" dirty="0"/>
              <a:t>hyväksyminen </a:t>
            </a:r>
            <a:r>
              <a:rPr lang="fi-FI" dirty="0" smtClean="0"/>
              <a:t>voisi </a:t>
            </a:r>
            <a:r>
              <a:rPr lang="fi-FI" dirty="0"/>
              <a:t>osaltaan edistää sitä, että Suomessa asuvat henkilöt jatkossakin hakeutuvat ulkomaille käyttämään täällä kiellettyjä sijaissynnytysjärjestelyjä, kun taas hakemuksen hylkääminen voisi varsin tehokkaastikin estää ennalta tällaista menettelyä</a:t>
            </a:r>
          </a:p>
        </p:txBody>
      </p:sp>
    </p:spTree>
    <p:extLst>
      <p:ext uri="{BB962C8B-B14F-4D97-AF65-F5344CB8AC3E}">
        <p14:creationId xmlns:p14="http://schemas.microsoft.com/office/powerpoint/2010/main" val="427522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iskaus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8916</TotalTime>
  <Words>1124</Words>
  <Application>Microsoft Office PowerPoint</Application>
  <PresentationFormat>Laajakuva</PresentationFormat>
  <Paragraphs>133</Paragraphs>
  <Slides>14</Slides>
  <Notes>14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Kuiskaus</vt:lpstr>
      <vt:lpstr>Oikeudellisia näkökulmia sijaissynnyttämiseen</vt:lpstr>
      <vt:lpstr>Taustaa 1/3</vt:lpstr>
      <vt:lpstr>Taustaa 2/3</vt:lpstr>
      <vt:lpstr>Taustaa 3/3</vt:lpstr>
      <vt:lpstr>Suomalaisten henkilöiden ulkomaiset sijaissynnytykset</vt:lpstr>
      <vt:lpstr>Suomalaisten henkilöiden ulkomaiset sijaissynnytykset</vt:lpstr>
      <vt:lpstr>HelHO:2013:4 1/5 </vt:lpstr>
      <vt:lpstr>HelHO:2013:4 2/5</vt:lpstr>
      <vt:lpstr>HelHO:2013:4 3/5</vt:lpstr>
      <vt:lpstr>HelHO:2013:4 4/5</vt:lpstr>
      <vt:lpstr>HelHO:2013:4 5/5</vt:lpstr>
      <vt:lpstr>Euroopan ihmisoikeustuomioistuimen neuvoa-antava lausunto ECHR 132 (2019)  </vt:lpstr>
      <vt:lpstr>PowerPoint-esitys</vt:lpstr>
      <vt:lpstr>Hedelmöityshoitolain muuttaminen?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Oikeudellisia näkökulmia sijaissynnyttämiseen</dc:title>
  <dc:creator>Burrell Riitta (STM)</dc:creator>
  <cp:lastModifiedBy>Burrell Riitta (STM)</cp:lastModifiedBy>
  <cp:revision>100</cp:revision>
  <cp:lastPrinted>2019-12-16T13:56:20Z</cp:lastPrinted>
  <dcterms:created xsi:type="dcterms:W3CDTF">2019-12-05T11:23:53Z</dcterms:created>
  <dcterms:modified xsi:type="dcterms:W3CDTF">2019-12-18T10:30:56Z</dcterms:modified>
</cp:coreProperties>
</file>